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5" r:id="rId5"/>
    <p:sldId id="261" r:id="rId6"/>
    <p:sldId id="270" r:id="rId7"/>
    <p:sldId id="259" r:id="rId8"/>
    <p:sldId id="271" r:id="rId9"/>
    <p:sldId id="275" r:id="rId10"/>
    <p:sldId id="273" r:id="rId11"/>
    <p:sldId id="272" r:id="rId12"/>
    <p:sldId id="260" r:id="rId13"/>
    <p:sldId id="262" r:id="rId14"/>
    <p:sldId id="266" r:id="rId15"/>
    <p:sldId id="268" r:id="rId16"/>
    <p:sldId id="269" r:id="rId17"/>
    <p:sldId id="267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4"/>
    <p:restoredTop sz="93635"/>
  </p:normalViewPr>
  <p:slideViewPr>
    <p:cSldViewPr snapToGrid="0" snapToObjects="1">
      <p:cViewPr varScale="1">
        <p:scale>
          <a:sx n="77" d="100"/>
          <a:sy n="77" d="100"/>
        </p:scale>
        <p:origin x="137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DE972-A30E-EB4D-8E6E-AA4C5D685F81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8E7CD-ECDC-AF4F-BE57-C5F612713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4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01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66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C743B-04BE-82EE-2128-60E1C6DC9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18AEE7-52CA-2411-46EE-B47958117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4C2CDF-DF29-0ECC-3F0B-1DFAB8778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4CC0E-ACAD-A49D-C246-A03204FA7E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84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60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60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7E78-4330-193B-B423-8314C676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80FDA-9F58-7E15-C3A0-BCA67A1B6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D1846-5607-2F80-FE77-B45D1134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9EC29-87F8-BE2D-794A-6DA47225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40454-B433-410E-0FF8-FC352828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347D-D077-DA5B-BCBF-255D910F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969ED-67C2-311E-252D-6A110850A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0FBA1-3C89-EC11-74D4-20B92AAF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7745B-5BAE-F9D3-47E4-0138D1CE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30326-C5CD-0886-9BE9-A7F7DB74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2BAD8-9CAB-A380-AAC3-A59F3A325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29A6E-D831-F47F-A2AE-F6E1AFD2D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F4713-8CBC-B5EB-3BDB-7F46E4C8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814CE-5D3F-6AF3-1B95-C1BCD7CE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F38C-1773-F5A8-9806-A23E993F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9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760B-86A2-A753-7B95-0F58C129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CB2F-877F-D8BF-FD37-54A9FCD98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B5966-DCE9-9278-FC75-7505EFC82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C6C7F-3558-A2B7-B9CB-C865542E0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3B692-9BC3-C542-CF13-B75CF481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2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01A7-590C-E867-7D0C-AE29A5E7C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9C844-B762-199D-E840-4432CFA9E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F83D9-6582-F301-0C23-DFC25549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2132C-12F6-FB49-15E9-71DC67F2F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5F5A6-E475-572D-EB19-BDCB29C2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4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E54A-D232-E13B-03B8-197985E4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5FE80-6415-A129-A133-13F4E6963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34163-2BC5-67B8-C044-B2B91150F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24A9F-6EBE-F2FD-B790-457A880F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65A11-D3B2-DAF0-6C96-3A013B4B6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48667-6987-698C-D3F8-33E4C2F4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3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EB9B-3B5A-BAA4-1104-35CFEE51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AF77-D30B-078E-7377-864E20041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3BB66-8448-BDCE-8885-0DCCD1D2F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4BBBE-287A-8A3C-D9AC-73777D133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C8599-617C-397F-DC3D-826467ADF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5D750-7437-B1AA-EDBA-8CE16147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11/16/25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1E2CB5-60FB-BFE3-7C57-6D71206F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2E5366-9BBC-DD63-6667-F2ABAD0C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03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02E0-2360-8A3B-C660-0EEE2283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61752-B6B9-B0D3-79D0-BA63B329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11/16/25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9FDB9-28AA-E5EE-0E6F-1C870983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A72C3-CCD3-E994-0553-1649E7C0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0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27FBEF-93F3-4398-ABDE-E19A2BE6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11/16/25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4BDFD-B5CF-6FE3-E5D7-46013C29E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95C03-7815-0295-8D6D-6E94DCC4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2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0438-A2C9-EC42-359F-79480BBF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AC04E-128D-0581-C7DA-E12F971BB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7F62C-C89B-1A1C-EE71-DFB3CCC88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8FE63-1511-35E5-E243-54A541D5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8C57B-944F-63EC-027D-0775FFD3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B95C2-F629-DCC1-1A34-EFD210A3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8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C171-16B5-30EF-DF6B-EA8297BF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C62FB-CB34-C301-34F2-0BC3B063A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4D87E-859D-4374-028E-34A7E0967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E7CC-E810-603C-A310-365D6E2E7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11FA3-03C6-243F-1B00-D8C263B8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B7296-43FF-9B1B-273A-D8A59A1A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8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680EF-BCA9-239E-5CBB-C870C41B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FCFB0-9A1E-EE20-9776-1EF4CAC7D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2FEA-8E7F-70CC-474B-CC138894A0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91023-0B0A-7041-9F06-D25A50EF063B}" type="datetimeFigureOut"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68BAB-55F6-6894-580A-32AFD5780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BF367-BF67-C7BE-7EC4-9DB85C434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6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DJSPlumbingHeatin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2nTv1NRuY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ay.com/itm/116468517771?_skw=L8124c-1102&amp;itmmeta=01JMT17RZ7BD10Y1Q5J1SAPJRW&amp;hash=item1b1e108b8b:g:WjYAAOSwJuRno6x-&amp;itmprp=enc%3AAQAKAAAA4FkggFvd1GGDu0w3yXCmi1cY7zpmT8%2FxXjEFVvGHToYxqYsZbtHHwYOsqR2KkFoGsSNuwLL98zXC0CHnoSvOqFGw7Sdfm6baPIKrZQswbclxlD02wurHVZcOWMMgGOFzaEnsQ49YSKK2JFMCjW474rD3qNUKDHCHS2IrRQ%2B763OIXSTuJkFgoUhJ4wdi1zaas8IzZOFDDwJlCq8EWpsuO1R6lz65CTZNtu0VqZ8UzkHk9LRp6tRO32z5z4%2BUdG1cV6pGD1LOzhieKaNuw6k4c0HN%2BQutOflUhFMKhw2efQjP%7Ctkp%3ABk9SR-iPn8GmZQ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www.youtube.com/watch?v=LzMiW4gNdQo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7SzjOU30AYg" TargetMode="External"/><Relationship Id="rId3" Type="http://schemas.openxmlformats.org/officeDocument/2006/relationships/hyperlink" Target="https://store.google.com/us/product/nest_thermostat" TargetMode="External"/><Relationship Id="rId7" Type="http://schemas.openxmlformats.org/officeDocument/2006/relationships/hyperlink" Target="https://www.youtube.com/watch?v=rdfUbAZi7k0" TargetMode="External"/><Relationship Id="rId12" Type="http://schemas.openxmlformats.org/officeDocument/2006/relationships/image" Target="../media/image43.png"/><Relationship Id="rId2" Type="http://schemas.openxmlformats.org/officeDocument/2006/relationships/hyperlink" Target="https://en.wikipedia.org/wiki/Nest_Thermosta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upport.google.com/googlenest/answer/9373007?hl=en" TargetMode="External"/><Relationship Id="rId11" Type="http://schemas.openxmlformats.org/officeDocument/2006/relationships/hyperlink" Target="https://www.youtube.com/watch?v=iKcSKpR9KAM" TargetMode="External"/><Relationship Id="rId5" Type="http://schemas.openxmlformats.org/officeDocument/2006/relationships/hyperlink" Target="https://support.google.com/googlenest/answer/9248184?hl=en" TargetMode="External"/><Relationship Id="rId10" Type="http://schemas.openxmlformats.org/officeDocument/2006/relationships/hyperlink" Target="https://www.youtube.com/watch?v=AdGDXpb4VzE" TargetMode="External"/><Relationship Id="rId4" Type="http://schemas.openxmlformats.org/officeDocument/2006/relationships/hyperlink" Target="https://store.google.com/us/widget/compatibility/thermostat" TargetMode="External"/><Relationship Id="rId9" Type="http://schemas.openxmlformats.org/officeDocument/2006/relationships/hyperlink" Target="https://www.youtube.com/watch?v=iXi8asdsXTM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hyperlink" Target="https://widgets.nest.com/nest-thermostat-troubleshooter" TargetMode="External"/><Relationship Id="rId3" Type="http://schemas.openxmlformats.org/officeDocument/2006/relationships/hyperlink" Target="https://www.youtube.com/watch?v=iKcSKpR9KAM" TargetMode="External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hyperlink" Target="https://www.youtube.com/watch?v=eM_2CXz45RE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nergy.gov/energysaver/selecting-new-water-heater" TargetMode="Externa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dp/B0084CPDFS" TargetMode="External"/><Relationship Id="rId13" Type="http://schemas.openxmlformats.org/officeDocument/2006/relationships/image" Target="../media/image63.jpeg"/><Relationship Id="rId3" Type="http://schemas.openxmlformats.org/officeDocument/2006/relationships/hyperlink" Target="https://www.youtube.com/watch?v=vRUgFmBaSCM" TargetMode="External"/><Relationship Id="rId7" Type="http://schemas.openxmlformats.org/officeDocument/2006/relationships/hyperlink" Target="https://www.youtube.com/watch?v=T4FaqGod3VU" TargetMode="External"/><Relationship Id="rId12" Type="http://schemas.openxmlformats.org/officeDocument/2006/relationships/image" Target="../media/image62.png"/><Relationship Id="rId2" Type="http://schemas.openxmlformats.org/officeDocument/2006/relationships/hyperlink" Target="https://www.youtube.com/watch?v=_RZ3IVK2p5Q" TargetMode="Externa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homedepot.com/p/325308951" TargetMode="External"/><Relationship Id="rId11" Type="http://schemas.openxmlformats.org/officeDocument/2006/relationships/image" Target="../media/image61.jpeg"/><Relationship Id="rId5" Type="http://schemas.openxmlformats.org/officeDocument/2006/relationships/hyperlink" Target="https://www.youtube.com/watch?v=Ax5yrRgtKMs" TargetMode="External"/><Relationship Id="rId15" Type="http://schemas.openxmlformats.org/officeDocument/2006/relationships/hyperlink" Target="https://www.youtube.com/watch?v=RfjnOPrvGwA" TargetMode="External"/><Relationship Id="rId10" Type="http://schemas.openxmlformats.org/officeDocument/2006/relationships/hyperlink" Target="https://www.youtube.com/watch?v=F-AfoaaV1UM" TargetMode="External"/><Relationship Id="rId4" Type="http://schemas.openxmlformats.org/officeDocument/2006/relationships/hyperlink" Target="https://www.youtube.com/watch?v=8RFuFBI3r2c" TargetMode="External"/><Relationship Id="rId9" Type="http://schemas.openxmlformats.org/officeDocument/2006/relationships/hyperlink" Target="https://www.amazon.com/dp/B07CW426QZ" TargetMode="External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iebel-eltron-usa.com/products/accelera-heat-pump-water-heaters" TargetMode="External"/><Relationship Id="rId13" Type="http://schemas.openxmlformats.org/officeDocument/2006/relationships/hyperlink" Target="https://www.youtube.com/watch?v=mwrwJoS-7K8" TargetMode="External"/><Relationship Id="rId3" Type="http://schemas.openxmlformats.org/officeDocument/2006/relationships/hyperlink" Target="https://www.rheem.com/innovations/innovation_residential/hybridsavings/" TargetMode="External"/><Relationship Id="rId7" Type="http://schemas.openxmlformats.org/officeDocument/2006/relationships/hyperlink" Target="https://www.smallplanetsupply.com/sanc02" TargetMode="External"/><Relationship Id="rId12" Type="http://schemas.openxmlformats.org/officeDocument/2006/relationships/hyperlink" Target="https://www.youtube.com/watch?v=21AuJYRhk5o" TargetMode="External"/><Relationship Id="rId2" Type="http://schemas.openxmlformats.org/officeDocument/2006/relationships/hyperlink" Target="https://www.youtube.com/watch?v=q3Rovg4cyy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radfordwhite.com/aerotherm/" TargetMode="External"/><Relationship Id="rId11" Type="http://schemas.openxmlformats.org/officeDocument/2006/relationships/hyperlink" Target="https://www.htproducts.com/superstor-ultra-waterheater.html" TargetMode="External"/><Relationship Id="rId5" Type="http://schemas.openxmlformats.org/officeDocument/2006/relationships/hyperlink" Target="https://www.youtube.com/watch?v=6D7KOGIsoCs" TargetMode="External"/><Relationship Id="rId15" Type="http://schemas.openxmlformats.org/officeDocument/2006/relationships/hyperlink" Target="https://www.energy.gov/energysaver/heat-pump-water-heaters" TargetMode="External"/><Relationship Id="rId10" Type="http://schemas.openxmlformats.org/officeDocument/2006/relationships/image" Target="../media/image67.jpeg"/><Relationship Id="rId4" Type="http://schemas.openxmlformats.org/officeDocument/2006/relationships/hyperlink" Target="https://www.aosmithatlowes.com/products/water-heaters/electric-water-heaters/hp10-80h45dv/" TargetMode="External"/><Relationship Id="rId9" Type="http://schemas.openxmlformats.org/officeDocument/2006/relationships/image" Target="../media/image66.jpeg"/><Relationship Id="rId14" Type="http://schemas.openxmlformats.org/officeDocument/2006/relationships/hyperlink" Target="https://www.youtube.com/watch?v=v_Wqig8WjV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www.youtube.com/watch?v=hynRbnQ2hI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jpeg"/><Relationship Id="rId3" Type="http://schemas.openxmlformats.org/officeDocument/2006/relationships/hyperlink" Target="https://www.amazon.com/dp/B07XRP9M3F" TargetMode="External"/><Relationship Id="rId7" Type="http://schemas.openxmlformats.org/officeDocument/2006/relationships/hyperlink" Target="https://www.amazon.com/dp/B0C6XLMXY4" TargetMode="External"/><Relationship Id="rId12" Type="http://schemas.openxmlformats.org/officeDocument/2006/relationships/image" Target="../media/image76.jpeg"/><Relationship Id="rId2" Type="http://schemas.openxmlformats.org/officeDocument/2006/relationships/hyperlink" Target="https://www.amazon.com/dp/B000TGDGLU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dp/B00FT5VAWI" TargetMode="External"/><Relationship Id="rId11" Type="http://schemas.openxmlformats.org/officeDocument/2006/relationships/image" Target="../media/image75.png"/><Relationship Id="rId5" Type="http://schemas.openxmlformats.org/officeDocument/2006/relationships/hyperlink" Target="https://www.amazon.com/dp/B00G96S4Y8" TargetMode="External"/><Relationship Id="rId10" Type="http://schemas.openxmlformats.org/officeDocument/2006/relationships/image" Target="../media/image74.png"/><Relationship Id="rId4" Type="http://schemas.openxmlformats.org/officeDocument/2006/relationships/hyperlink" Target="https://www.amazon.com/dp/B07HGFB3FQ" TargetMode="External"/><Relationship Id="rId9" Type="http://schemas.openxmlformats.org/officeDocument/2006/relationships/image" Target="../media/image73.png"/><Relationship Id="rId14" Type="http://schemas.openxmlformats.org/officeDocument/2006/relationships/image" Target="../media/image7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www.jmesales.com/krueger-sentry-type-h-2-in-galvanized-therma-tank-gauge/" TargetMode="External"/><Relationship Id="rId2" Type="http://schemas.openxmlformats.org/officeDocument/2006/relationships/hyperlink" Target="https://www.mathsisfun.com/geometry/cylinder-horizontal-volume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5GbXgEYw5TE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www.peerlessboilers.com/products/series-wbv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eerlessboilers.com/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hyperlink" Target="https://www.beckettcorp.com/product/genisys-7505-oil-burner-control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eerlessboilers.com/products/series-wbv/" TargetMode="External"/><Relationship Id="rId4" Type="http://schemas.openxmlformats.org/officeDocument/2006/relationships/hyperlink" Target="https://www.peerlessboilers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gZcPUH83S10" TargetMode="External"/><Relationship Id="rId13" Type="http://schemas.openxmlformats.org/officeDocument/2006/relationships/hyperlink" Target="https://www.youtube.com/watch?v=svP6khjS1xQ" TargetMode="External"/><Relationship Id="rId1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hyperlink" Target="https://www.youtube.com/watch?v=YMvrSXqZdiQ" TargetMode="External"/><Relationship Id="rId12" Type="http://schemas.openxmlformats.org/officeDocument/2006/relationships/hyperlink" Target="https://www.youtube.com/watch?v=N6i2x08oI4o" TargetMode="External"/><Relationship Id="rId17" Type="http://schemas.openxmlformats.org/officeDocument/2006/relationships/image" Target="../media/image22.jpeg"/><Relationship Id="rId2" Type="http://schemas.openxmlformats.org/officeDocument/2006/relationships/hyperlink" Target="https://www.youtube.com/watch?v=yx9g9P_z5So" TargetMode="Externa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5GbXgEYw5TE" TargetMode="External"/><Relationship Id="rId11" Type="http://schemas.openxmlformats.org/officeDocument/2006/relationships/hyperlink" Target="https://www.youtube.com/watch?v=NT6mMApZES0" TargetMode="External"/><Relationship Id="rId5" Type="http://schemas.openxmlformats.org/officeDocument/2006/relationships/image" Target="../media/image18.png"/><Relationship Id="rId15" Type="http://schemas.openxmlformats.org/officeDocument/2006/relationships/image" Target="../media/image20.png"/><Relationship Id="rId10" Type="http://schemas.openxmlformats.org/officeDocument/2006/relationships/hyperlink" Target="https://www.youtube.com/watch?v=DFY10lAQM28" TargetMode="External"/><Relationship Id="rId19" Type="http://schemas.openxmlformats.org/officeDocument/2006/relationships/image" Target="../media/image24.png"/><Relationship Id="rId4" Type="http://schemas.openxmlformats.org/officeDocument/2006/relationships/hyperlink" Target="https://www.youtube.com/watch?v=TUKQ02AVtz0" TargetMode="External"/><Relationship Id="rId9" Type="http://schemas.openxmlformats.org/officeDocument/2006/relationships/hyperlink" Target="https://www.youtube.com/watch?v=tj_3pXc2rZM" TargetMode="External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gp/product/B004P646DC/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www.amazon.com/dp/B082J42D88/" TargetMode="External"/><Relationship Id="rId5" Type="http://schemas.openxmlformats.org/officeDocument/2006/relationships/hyperlink" Target="https://www.amazon.com/gp/product/B000VB6C5K/" TargetMode="External"/><Relationship Id="rId10" Type="http://schemas.openxmlformats.org/officeDocument/2006/relationships/image" Target="../media/image31.jpe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Wd7vrkUDaz4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ay.com/itm/116468517771?_skw=L8124c-1102&amp;itmmeta=01JMT17RZ7BD10Y1Q5J1SAPJRW&amp;hash=item1b1e108b8b:g:WjYAAOSwJuRno6x-&amp;itmprp=enc%3AAQAKAAAA4FkggFvd1GGDu0w3yXCmi1cY7zpmT8%2FxXjEFVvGHToYxqYsZbtHHwYOsqR2KkFoGsSNuwLL98zXC0CHnoSvOqFGw7Sdfm6baPIKrZQswbclxlD02wurHVZcOWMMgGOFzaEnsQ49YSKK2JFMCjW474rD3qNUKDHCHS2IrRQ%2B763OIXSTuJkFgoUhJ4wdi1zaas8IzZOFDDwJlCq8EWpsuO1R6lz65CTZNtu0VqZ8UzkHk9LRp6tRO32z5z4%2BUdG1cV6pGD1LOzhieKaNuw6k4c0HN%2BQutOflUhFMKhw2efQjP%7Ctkp%3ABk9SR-iPn8GmZ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amazon.com/dp/B085BF89QJ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Raxo-PrlYvo" TargetMode="External"/><Relationship Id="rId5" Type="http://schemas.openxmlformats.org/officeDocument/2006/relationships/hyperlink" Target="https://www.youtube.com/watch?v=jVMCLRqAJoc" TargetMode="External"/><Relationship Id="rId4" Type="http://schemas.openxmlformats.org/officeDocument/2006/relationships/hyperlink" Target="https://www.amazon.com/dp/B0C2PJSY8S" TargetMode="External"/><Relationship Id="rId9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B310C2-CE44-BD76-D583-B4E3D7BDFA4A}"/>
              </a:ext>
            </a:extLst>
          </p:cNvPr>
          <p:cNvSpPr txBox="1"/>
          <p:nvPr/>
        </p:nvSpPr>
        <p:spPr>
          <a:xfrm>
            <a:off x="30921" y="0"/>
            <a:ext cx="3379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Oil - 550 Gallon Tank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EB734-25C1-5F8A-526D-3CB1B8DD47B1}"/>
              </a:ext>
            </a:extLst>
          </p:cNvPr>
          <p:cNvSpPr txBox="1"/>
          <p:nvPr/>
        </p:nvSpPr>
        <p:spPr>
          <a:xfrm>
            <a:off x="121479" y="523220"/>
            <a:ext cx="313634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Delaware Valley Oil</a:t>
            </a:r>
          </a:p>
          <a:p>
            <a:r>
              <a:rPr lang="en-US" sz="1200" dirty="0">
                <a:effectLst/>
              </a:rPr>
              <a:t>http://</a:t>
            </a:r>
            <a:r>
              <a:rPr lang="en-US" sz="1200" dirty="0" err="1">
                <a:effectLst/>
              </a:rPr>
              <a:t>dvoil.com</a:t>
            </a:r>
            <a:endParaRPr lang="en-US" sz="1200" dirty="0">
              <a:effectLst/>
            </a:endParaRPr>
          </a:p>
          <a:p>
            <a:r>
              <a:rPr lang="en-US" sz="1200" dirty="0"/>
              <a:t>Phone (845)-887-6090</a:t>
            </a:r>
            <a:r>
              <a:rPr lang="en-US" sz="1200" dirty="0">
                <a:effectLst/>
              </a:rPr>
              <a:t> </a:t>
            </a:r>
          </a:p>
          <a:p>
            <a:r>
              <a:rPr lang="en-US" sz="1200" dirty="0"/>
              <a:t>Office: M-F 8am-4pm</a:t>
            </a:r>
          </a:p>
          <a:p>
            <a:r>
              <a:rPr lang="en-US" sz="1200" dirty="0"/>
              <a:t>3 Bridge Street, Callicoon, NY 12723</a:t>
            </a:r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P.O. Box 838 Callicoon NY 12723 </a:t>
            </a:r>
          </a:p>
          <a:p>
            <a:r>
              <a:rPr lang="en-US" sz="1200" dirty="0">
                <a:effectLst/>
              </a:rPr>
              <a:t>Email </a:t>
            </a:r>
            <a:r>
              <a:rPr lang="en-US" sz="1200" dirty="0" err="1">
                <a:effectLst/>
              </a:rPr>
              <a:t>delawarevalleyoilllc@yahoo.com</a:t>
            </a:r>
            <a:endParaRPr lang="en-US" sz="1200" dirty="0">
              <a:effectLst/>
            </a:endParaRPr>
          </a:p>
          <a:p>
            <a:r>
              <a:rPr lang="en-US" sz="1200" dirty="0"/>
              <a:t>Email: </a:t>
            </a:r>
            <a:r>
              <a:rPr lang="en-US" sz="1200" dirty="0" err="1"/>
              <a:t>LeanaStanton@aol.com</a:t>
            </a:r>
            <a:endParaRPr lang="en-US" sz="1200" dirty="0"/>
          </a:p>
          <a:p>
            <a:r>
              <a:rPr lang="en-US" sz="1200" dirty="0"/>
              <a:t>Owner  wife: Casey Milk</a:t>
            </a:r>
          </a:p>
          <a:p>
            <a:r>
              <a:rPr lang="en-US" sz="1200" dirty="0"/>
              <a:t>Truck driver: Larry, Kevin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80C0D2-5EC1-261F-5C36-7F5DC3A1C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1479" y="4921441"/>
            <a:ext cx="4329202" cy="18005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4B971-B9D5-8899-CCF0-429268F160B7}"/>
              </a:ext>
            </a:extLst>
          </p:cNvPr>
          <p:cNvSpPr txBox="1"/>
          <p:nvPr/>
        </p:nvSpPr>
        <p:spPr>
          <a:xfrm>
            <a:off x="3562625" y="136039"/>
            <a:ext cx="106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Service?</a:t>
            </a:r>
          </a:p>
          <a:p>
            <a:r>
              <a:rPr lang="en-US" sz="1400" b="1">
                <a:solidFill>
                  <a:srgbClr val="FF0000"/>
                </a:solidFill>
              </a:rPr>
              <a:t>Cleaning?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8586B-655B-3796-8623-5D607AE246AD}"/>
              </a:ext>
            </a:extLst>
          </p:cNvPr>
          <p:cNvSpPr txBox="1"/>
          <p:nvPr/>
        </p:nvSpPr>
        <p:spPr>
          <a:xfrm>
            <a:off x="3424961" y="659259"/>
            <a:ext cx="225028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Brian</a:t>
            </a:r>
          </a:p>
          <a:p>
            <a:r>
              <a:rPr lang="en-US" sz="1200" dirty="0"/>
              <a:t>845-645-9403 cell</a:t>
            </a:r>
          </a:p>
          <a:p>
            <a:r>
              <a:rPr lang="en-US" sz="1200" dirty="0"/>
              <a:t>Plumber</a:t>
            </a:r>
          </a:p>
          <a:p>
            <a:r>
              <a:rPr lang="en-US" sz="1200" dirty="0"/>
              <a:t>(Boiler/Filter </a:t>
            </a:r>
            <a:r>
              <a:rPr lang="en-US" sz="1200" dirty="0" err="1"/>
              <a:t>mainenance</a:t>
            </a:r>
            <a:r>
              <a:rPr lang="en-US" sz="12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3C9F0-2CB3-6295-6E05-74493BFB9A49}"/>
              </a:ext>
            </a:extLst>
          </p:cNvPr>
          <p:cNvSpPr txBox="1"/>
          <p:nvPr/>
        </p:nvSpPr>
        <p:spPr>
          <a:xfrm>
            <a:off x="121480" y="2561355"/>
            <a:ext cx="4329201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2022-07-06: ordered 150 gal ($5.79/gal) = $868.50</a:t>
            </a:r>
          </a:p>
          <a:p>
            <a:r>
              <a:rPr lang="en-US" sz="1200" dirty="0"/>
              <a:t>2022-11-22: ordered 150 gal ($5.59/gal) = $838.50</a:t>
            </a:r>
          </a:p>
          <a:p>
            <a:r>
              <a:rPr lang="en-US" sz="1200" dirty="0"/>
              <a:t>2023-01-07: gauge reading: 1/4 = 108 Gal </a:t>
            </a:r>
          </a:p>
          <a:p>
            <a:r>
              <a:rPr lang="en-US" sz="1200" dirty="0"/>
              <a:t>2023-01-07: ordered 150 gal ($4.29/gal) = $643.50</a:t>
            </a:r>
          </a:p>
          <a:p>
            <a:r>
              <a:rPr lang="en-US" sz="1200" dirty="0"/>
              <a:t>2023-01-14: gauge reading: 1/2 = 275 Gal  </a:t>
            </a:r>
          </a:p>
          <a:p>
            <a:r>
              <a:rPr lang="en-US" sz="1200" dirty="0"/>
              <a:t>2023-02-05: gauge reading: 3/8- = 175 Gal</a:t>
            </a:r>
          </a:p>
          <a:p>
            <a:r>
              <a:rPr lang="en-US" sz="1200" dirty="0"/>
              <a:t>2023-02-10: ordered 250 gal ($4.19/gal) = $1,047.50</a:t>
            </a:r>
          </a:p>
          <a:p>
            <a:r>
              <a:rPr lang="en-US" sz="1200" dirty="0"/>
              <a:t>2023-02-11: gauge reading: 3/4+ = 455 Gal</a:t>
            </a:r>
          </a:p>
          <a:p>
            <a:r>
              <a:rPr lang="en-US" sz="1200" dirty="0"/>
              <a:t>2023-05-30: ordered 200 gal ($3.52/gal) = 465 gal</a:t>
            </a:r>
          </a:p>
          <a:p>
            <a:r>
              <a:rPr lang="en-US" sz="1200" dirty="0"/>
              <a:t>2024-01-07:gauge reading:1/4+(120 gal)</a:t>
            </a:r>
          </a:p>
          <a:p>
            <a:r>
              <a:rPr lang="en-US" sz="1200" dirty="0"/>
              <a:t>2024-01-11: ordered 331.6 gal @ $3.86/gal – full</a:t>
            </a:r>
          </a:p>
          <a:p>
            <a:r>
              <a:rPr lang="en-US" sz="1200" dirty="0"/>
              <a:t>2024-07-16: ordered 300 gal @ $3.76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648DA-236B-6772-0175-BECAB63BE447}"/>
              </a:ext>
            </a:extLst>
          </p:cNvPr>
          <p:cNvSpPr txBox="1"/>
          <p:nvPr/>
        </p:nvSpPr>
        <p:spPr>
          <a:xfrm>
            <a:off x="7898059" y="2768579"/>
            <a:ext cx="353217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DJS Plumbing and Heating</a:t>
            </a:r>
          </a:p>
          <a:p>
            <a:r>
              <a:rPr lang="en-US" sz="1200" dirty="0"/>
              <a:t>Doug Santoro</a:t>
            </a:r>
          </a:p>
          <a:p>
            <a:r>
              <a:rPr lang="en-US" sz="1200" dirty="0"/>
              <a:t>(845) 887-6309 office</a:t>
            </a:r>
          </a:p>
          <a:p>
            <a:r>
              <a:rPr lang="en-US" sz="1200" dirty="0"/>
              <a:t>(845) ... mobile</a:t>
            </a:r>
          </a:p>
          <a:p>
            <a:r>
              <a:rPr lang="en-US" sz="1200" dirty="0"/>
              <a:t>email: </a:t>
            </a:r>
            <a:r>
              <a:rPr lang="en-US" sz="1200" dirty="0" err="1"/>
              <a:t>djsph@hvc.rr.com</a:t>
            </a:r>
            <a:endParaRPr lang="en-US" sz="1200" dirty="0"/>
          </a:p>
          <a:p>
            <a:r>
              <a:rPr lang="en-US" sz="1200" dirty="0"/>
              <a:t>.. https://</a:t>
            </a:r>
            <a:r>
              <a:rPr lang="en-US" sz="1200" dirty="0" err="1"/>
              <a:t>www.djsph.com</a:t>
            </a:r>
            <a:endParaRPr lang="en-US" sz="1200" dirty="0"/>
          </a:p>
          <a:p>
            <a:r>
              <a:rPr lang="en-US" sz="1200" dirty="0"/>
              <a:t>.. </a:t>
            </a:r>
            <a:r>
              <a:rPr lang="en-US" sz="1200" dirty="0">
                <a:hlinkClick r:id="rId3"/>
              </a:rPr>
              <a:t>https://www.facebook.com/DJSPlumbingHeating/</a:t>
            </a:r>
            <a:r>
              <a:rPr lang="en-US" sz="1200" dirty="0"/>
              <a:t> </a:t>
            </a:r>
          </a:p>
          <a:p>
            <a:r>
              <a:rPr lang="en-US" sz="1200" dirty="0"/>
              <a:t>.. 9 Del Vue Rd, Callicoon, NY 12723</a:t>
            </a:r>
          </a:p>
          <a:p>
            <a:r>
              <a:rPr lang="en-US" sz="1200" dirty="0"/>
              <a:t>.. 4-6 weeks waiting for scheduled 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2D43AF-402A-9653-4CDA-87A8363E87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244" y="136039"/>
            <a:ext cx="4545277" cy="2467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347999-C252-85DD-B48E-90F93FAD3ECC}"/>
              </a:ext>
            </a:extLst>
          </p:cNvPr>
          <p:cNvSpPr txBox="1"/>
          <p:nvPr/>
        </p:nvSpPr>
        <p:spPr>
          <a:xfrm>
            <a:off x="7898059" y="4687843"/>
            <a:ext cx="353217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Hook Well Drilling.  570-224-....</a:t>
            </a:r>
          </a:p>
          <a:p>
            <a:endParaRPr lang="en-US" sz="1200" b="0" i="0" dirty="0">
              <a:solidFill>
                <a:srgbClr val="4F5155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Head Electric Plumbing &amp; Heating, Inc</a:t>
            </a: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(845) 807-7676</a:t>
            </a:r>
            <a:endParaRPr lang="en-US" sz="1200" dirty="0">
              <a:solidFill>
                <a:srgbClr val="4F5155"/>
              </a:solidFill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4499 St Rt 17B, Callicoon, NY 12723</a:t>
            </a:r>
          </a:p>
          <a:p>
            <a:endParaRPr lang="en-US" sz="1200" dirty="0">
              <a:solidFill>
                <a:srgbClr val="4F5155"/>
              </a:solidFill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pat </a:t>
            </a:r>
            <a:r>
              <a:rPr lang="en-US" sz="1200" b="0" i="0" dirty="0" err="1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costello</a:t>
            </a:r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 plumbing PA. </a:t>
            </a:r>
            <a:r>
              <a:rPr lang="en-US" sz="1200" b="0" i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570-224-....</a:t>
            </a:r>
            <a:endParaRPr lang="en-US" sz="1200" b="0" i="0" dirty="0">
              <a:solidFill>
                <a:srgbClr val="4F5155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051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1CCD5-EE67-1E2F-3C70-C64452E59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D04215-01CD-C76A-6FAA-56CB4BA4901A}"/>
              </a:ext>
            </a:extLst>
          </p:cNvPr>
          <p:cNvSpPr txBox="1"/>
          <p:nvPr/>
        </p:nvSpPr>
        <p:spPr>
          <a:xfrm>
            <a:off x="194553" y="184826"/>
            <a:ext cx="5901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Oil Burner Yearly Service &amp; Clean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9D0A8-B67B-DD48-AB30-10A98DFEA4C9}"/>
              </a:ext>
            </a:extLst>
          </p:cNvPr>
          <p:cNvSpPr txBox="1"/>
          <p:nvPr/>
        </p:nvSpPr>
        <p:spPr>
          <a:xfrm>
            <a:off x="466928" y="1048514"/>
            <a:ext cx="4610911" cy="4381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ts val="2100"/>
              </a:lnSpc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</a:t>
            </a:r>
            <a:r>
              <a:rPr lang="en-US" sz="1400" dirty="0" err="1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www.youtube.com</a:t>
            </a: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</a:t>
            </a:r>
            <a:r>
              <a:rPr lang="en-US" sz="1400" dirty="0" err="1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watch?v</a:t>
            </a: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=g2nTv1NRuY4</a:t>
            </a:r>
            <a:endParaRPr lang="en-US" sz="1400" dirty="0">
              <a:solidFill>
                <a:srgbClr val="1B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lnSpc>
                <a:spcPts val="2100"/>
              </a:lnSpc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main procedures from this video are: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Cleaning the oil steam oil boiler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Changing the filters, nozzle, and strainer in the pump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Checking the electrodes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Making sure everything is clean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Checking the CO2 draft and smoke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Making sure the boiler runs good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Taking off the smoke pipe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Cleaning the combustion chamber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Adjusting the electrodes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Purging the air out of the lines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Checking the safety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Checking the stack temp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Doing a smoke test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Doing a CO2 test</a:t>
            </a:r>
          </a:p>
        </p:txBody>
      </p:sp>
    </p:spTree>
    <p:extLst>
      <p:ext uri="{BB962C8B-B14F-4D97-AF65-F5344CB8AC3E}">
        <p14:creationId xmlns:p14="http://schemas.microsoft.com/office/powerpoint/2010/main" val="930781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41322-212E-E2FA-9E13-34F0F83E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C905-956E-91F9-C3EC-198E068CE5E2}"/>
              </a:ext>
            </a:extLst>
          </p:cNvPr>
          <p:cNvSpPr txBox="1"/>
          <p:nvPr/>
        </p:nvSpPr>
        <p:spPr>
          <a:xfrm>
            <a:off x="194553" y="184826"/>
            <a:ext cx="5901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Taco SR503-EXP Switching Relay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4AA9E-1798-11D7-8A53-467197F64EF5}"/>
              </a:ext>
            </a:extLst>
          </p:cNvPr>
          <p:cNvSpPr txBox="1"/>
          <p:nvPr/>
        </p:nvSpPr>
        <p:spPr>
          <a:xfrm>
            <a:off x="194553" y="708046"/>
            <a:ext cx="5778230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Taco SR503-EXP is a 3 zone expandable switching relay (bought Sept 2021)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40BB1C-0260-719E-D523-A4C935C36155}"/>
              </a:ext>
            </a:extLst>
          </p:cNvPr>
          <p:cNvSpPr txBox="1"/>
          <p:nvPr/>
        </p:nvSpPr>
        <p:spPr>
          <a:xfrm>
            <a:off x="6861242" y="1720840"/>
            <a:ext cx="49765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Taco SR503-EXP is a switching relay used in hydronic heating systems. Here's a breakdown of its key functions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Inputs – from thermostats, ...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Output relays – send voltage to operate valves and circulator pumps for (multiple) heating zones in the building.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External red lights signal which zone is "working" (circulating).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"-EXP" designation indicates that it's expandable, meaning it can be connected with other Taco SRs to control more zones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TACO-SR503 allows a designated zone (#3) to take priority over others. 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When the priority zone calls for heat, and the priority setting is enabled, the TACO-SR503 can be configured to temporarily shut down the other heating zones. 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Priority Protection: To prevent any single zone from monopolizing the boiler indefinitely, the TACO-SR503 often includes a "priority protection" feature which limits the duration of the priority zone's control.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Demo:</a:t>
            </a:r>
            <a:b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www.youtube.com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watch?v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=LzMiW4gNdQo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A2690-3A15-829D-B9C9-0539C4D4C4B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53" y="1138136"/>
            <a:ext cx="3268494" cy="214088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BA8BF-F649-FDDD-46FF-C6ADDCDEEAC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0006" y="1139596"/>
            <a:ext cx="2427722" cy="213942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29754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96250" y="546196"/>
            <a:ext cx="6501180" cy="5586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Google Nest Thermostat:</a:t>
            </a:r>
          </a:p>
          <a:p>
            <a:r>
              <a:rPr lang="en-US" sz="1400" dirty="0"/>
              <a:t>.. </a:t>
            </a:r>
            <a:r>
              <a:rPr lang="en-US" sz="1400" dirty="0">
                <a:hlinkClick r:id="rId2"/>
              </a:rPr>
              <a:t>https://en.wikipedia.org/wiki/Nest_Thermostat</a:t>
            </a:r>
            <a:endParaRPr lang="en-US" sz="1400" dirty="0"/>
          </a:p>
          <a:p>
            <a:r>
              <a:rPr lang="en-US" sz="1400" dirty="0"/>
              <a:t>.. </a:t>
            </a:r>
            <a:r>
              <a:rPr lang="en-US" sz="1400" dirty="0">
                <a:hlinkClick r:id="rId3"/>
              </a:rPr>
              <a:t>https://store.google.com/us/product/nest_thermostat</a:t>
            </a:r>
            <a:endParaRPr lang="en-US" sz="1400" dirty="0"/>
          </a:p>
          <a:p>
            <a:r>
              <a:rPr lang="en-US" sz="1400" dirty="0"/>
              <a:t>.. </a:t>
            </a:r>
            <a:r>
              <a:rPr lang="en-US" sz="1400" dirty="0">
                <a:hlinkClick r:id="rId4"/>
              </a:rPr>
              <a:t>https://store.google.com/us/widget/compatibility/thermostat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1st gen 2011-2012</a:t>
            </a:r>
          </a:p>
          <a:p>
            <a:r>
              <a:rPr lang="en-US" sz="1400" dirty="0"/>
              <a:t>2nd gen 2012-2013</a:t>
            </a:r>
          </a:p>
          <a:p>
            <a:r>
              <a:rPr lang="en-US" sz="1400" dirty="0"/>
              <a:t>3rd gen 2015-</a:t>
            </a:r>
          </a:p>
          <a:p>
            <a:r>
              <a:rPr lang="en-US" sz="1400" dirty="0"/>
              <a:t>E       2017-</a:t>
            </a:r>
          </a:p>
          <a:p>
            <a:r>
              <a:rPr lang="en-US" sz="1400" dirty="0"/>
              <a:t>G4CVZ   2020-</a:t>
            </a:r>
          </a:p>
          <a:p>
            <a:r>
              <a:rPr lang="en-US" sz="1400" dirty="0"/>
              <a:t>4th gen 2024- not released yet (as of March 2025)</a:t>
            </a:r>
          </a:p>
          <a:p>
            <a:endParaRPr lang="en-US" sz="1400" dirty="0"/>
          </a:p>
          <a:p>
            <a:r>
              <a:rPr lang="en-US" sz="1400" dirty="0"/>
              <a:t>There are 2 models: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Nest Thermostat </a:t>
            </a:r>
            <a:r>
              <a:rPr lang="en-US" sz="1400" dirty="0"/>
              <a:t>(budget, $90-$100) – may need C-wire or Nest Power Connector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Nest Learning Thermostat </a:t>
            </a:r>
            <a:r>
              <a:rPr lang="en-US" sz="1400" dirty="0"/>
              <a:t>(advanced, more compatible, $100 .. $170) - with automatic learning of schedules and the rotating ring interface).</a:t>
            </a:r>
          </a:p>
          <a:p>
            <a:endParaRPr lang="en-US" sz="1400" dirty="0"/>
          </a:p>
          <a:p>
            <a:r>
              <a:rPr lang="en-US" sz="1400" dirty="0"/>
              <a:t>We have the latest (as of 2022) Nest Learning Thermostat (3rd generation).</a:t>
            </a:r>
            <a:br>
              <a:rPr lang="en-US" sz="1400" dirty="0"/>
            </a:br>
            <a:r>
              <a:rPr lang="en-US" sz="1400" dirty="0"/>
              <a:t>Both models work with 24V systems.</a:t>
            </a:r>
          </a:p>
          <a:p>
            <a:endParaRPr lang="en-US" sz="1400" dirty="0"/>
          </a:p>
          <a:p>
            <a:r>
              <a:rPr lang="en-US" sz="1400" dirty="0"/>
              <a:t>I was following </a:t>
            </a:r>
            <a:r>
              <a:rPr lang="en-US" sz="1400" dirty="0" err="1"/>
              <a:t>youtube</a:t>
            </a:r>
            <a:r>
              <a:rPr lang="en-US" sz="1400" dirty="0"/>
              <a:t> videos and online guides, for example:</a:t>
            </a:r>
          </a:p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.. 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https://support.google.com/googlenest/answer/9248184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 - docs</a:t>
            </a:r>
            <a:b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.. 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https://support.google.com/googlenest/answer/9373007?hl=en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 – PDFs</a:t>
            </a:r>
          </a:p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.. 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https://www.youtube.com/watch?v=rdfUbAZi7k0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 – missing manual</a:t>
            </a:r>
            <a:b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.. 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https://www.youtube.com/watch?v=7SzjOU30AYg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sz="9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to Use ... </a:t>
            </a:r>
            <a:b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.. 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https://www.youtube.com/watch?v=iXi8asdsXTM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 – How to Use ... for beginners</a:t>
            </a:r>
            <a:b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.. 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https://www.youtube.com/watch?v=AdGDXpb4VzE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 - How to Use and Program ... </a:t>
            </a:r>
            <a:b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.. 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https://www.youtube.com/watch?v=iKcSKpR9KAM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sz="9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to Make Nest Thermostat Manual 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(remove learning automation parts)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13167-72BE-3016-0C51-F732F7A64CA4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BCC3C-D46C-0DDE-CB4B-9571E8F72043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7399" y="555542"/>
            <a:ext cx="4272517" cy="307541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596AE3-AE00-EA84-230E-FABF4B280E3D}"/>
              </a:ext>
            </a:extLst>
          </p:cNvPr>
          <p:cNvSpPr txBox="1"/>
          <p:nvPr/>
        </p:nvSpPr>
        <p:spPr>
          <a:xfrm>
            <a:off x="7777398" y="3733559"/>
            <a:ext cx="4272518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I turned off all "learning" features.</a:t>
            </a:r>
            <a:endParaRPr lang="en-US" sz="1400" dirty="0"/>
          </a:p>
          <a:p>
            <a:r>
              <a:rPr lang="en-US" sz="1400" b="1" dirty="0">
                <a:solidFill>
                  <a:srgbClr val="FF0000"/>
                </a:solidFill>
              </a:rPr>
              <a:t>Because it was overriding my wishes. </a:t>
            </a:r>
            <a:br>
              <a:rPr lang="en-US" sz="1400" b="1" dirty="0">
                <a:solidFill>
                  <a:srgbClr val="FF0000"/>
                </a:solidFill>
              </a:rPr>
            </a:br>
            <a:r>
              <a:rPr lang="en-US" sz="1400" dirty="0"/>
              <a:t>For example, we had two bedrooms with thermostats. Last several weeks we had visitors and were using both bedrooms. This week we using only one, so I decreased the thermostat setting to 56F. But it by itself warmed up to 68F because it "learned" from history.</a:t>
            </a:r>
          </a:p>
        </p:txBody>
      </p:sp>
    </p:spTree>
    <p:extLst>
      <p:ext uri="{BB962C8B-B14F-4D97-AF65-F5344CB8AC3E}">
        <p14:creationId xmlns:p14="http://schemas.microsoft.com/office/powerpoint/2010/main" val="1487251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DCFD91-CA3F-FFC3-07A6-2442FCCC85FD}"/>
              </a:ext>
            </a:extLst>
          </p:cNvPr>
          <p:cNvSpPr txBox="1"/>
          <p:nvPr/>
        </p:nvSpPr>
        <p:spPr>
          <a:xfrm>
            <a:off x="190749" y="1204391"/>
            <a:ext cx="328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.. </a:t>
            </a:r>
            <a:r>
              <a:rPr lang="en-US" sz="1100" dirty="0">
                <a:hlinkClick r:id="rId3"/>
              </a:rPr>
              <a:t>https://www.youtube.com/watch?v=iKcSKpR9KAM</a:t>
            </a:r>
            <a:r>
              <a:rPr lang="en-US" sz="11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99D3A-A567-ABBA-0E93-9875A91F9143}"/>
              </a:ext>
            </a:extLst>
          </p:cNvPr>
          <p:cNvSpPr txBox="1"/>
          <p:nvPr/>
        </p:nvSpPr>
        <p:spPr>
          <a:xfrm>
            <a:off x="77000" y="959785"/>
            <a:ext cx="3681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How to Make Nest Thermostat Manual</a:t>
            </a:r>
            <a:endParaRPr lang="en-US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B0E75-8FA4-0CA6-6A06-EB2F710AE8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5114" y="537814"/>
            <a:ext cx="1366742" cy="1359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FAF27-5C7E-95FB-9043-9BD48416AE45}"/>
              </a:ext>
            </a:extLst>
          </p:cNvPr>
          <p:cNvSpPr txBox="1"/>
          <p:nvPr/>
        </p:nvSpPr>
        <p:spPr>
          <a:xfrm>
            <a:off x="5078461" y="1826028"/>
            <a:ext cx="1140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Go to Settings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38119-50E0-FB0B-736A-DCB36F9A2C3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024" y="562275"/>
            <a:ext cx="1342973" cy="1335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8B39B9-CE4C-DF76-EC76-4CC612337326}"/>
              </a:ext>
            </a:extLst>
          </p:cNvPr>
          <p:cNvSpPr txBox="1"/>
          <p:nvPr/>
        </p:nvSpPr>
        <p:spPr>
          <a:xfrm>
            <a:off x="6401457" y="1815491"/>
            <a:ext cx="1121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Nest Sense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A8053F-648D-A83F-8F8B-7FB9121AD1B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9165" y="571981"/>
            <a:ext cx="1342973" cy="1335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DAE375-5BD6-8509-D20C-D1036BC3663F}"/>
              </a:ext>
            </a:extLst>
          </p:cNvPr>
          <p:cNvSpPr txBox="1"/>
          <p:nvPr/>
        </p:nvSpPr>
        <p:spPr>
          <a:xfrm>
            <a:off x="7819165" y="1829863"/>
            <a:ext cx="125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Auto Schedule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F5F78A-3568-F213-81D7-433F70E7BA4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4306" y="561453"/>
            <a:ext cx="1342974" cy="13356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5B9C03-323D-9EC5-19ED-0ECA891D4EAD}"/>
              </a:ext>
            </a:extLst>
          </p:cNvPr>
          <p:cNvSpPr txBox="1"/>
          <p:nvPr/>
        </p:nvSpPr>
        <p:spPr>
          <a:xfrm>
            <a:off x="9285715" y="1819703"/>
            <a:ext cx="1240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 (to learning)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DBCB77-5E1D-BF35-ED73-DA8E1CCDBAA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9447" y="561453"/>
            <a:ext cx="1328524" cy="13213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257007-4C15-63C0-6737-E30689380FC7}"/>
              </a:ext>
            </a:extLst>
          </p:cNvPr>
          <p:cNvSpPr txBox="1"/>
          <p:nvPr/>
        </p:nvSpPr>
        <p:spPr>
          <a:xfrm>
            <a:off x="10981362" y="1811656"/>
            <a:ext cx="70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F425D8-DA9C-FB8A-18F3-4160E7B913C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024" y="2114922"/>
            <a:ext cx="1342973" cy="13356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416FAC-DCF2-1AAA-CDAF-051BA787749D}"/>
              </a:ext>
            </a:extLst>
          </p:cNvPr>
          <p:cNvSpPr txBox="1"/>
          <p:nvPr/>
        </p:nvSpPr>
        <p:spPr>
          <a:xfrm>
            <a:off x="6758645" y="3393491"/>
            <a:ext cx="63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ECO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C70EBE-2596-4E83-86AE-67797FAF0B3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777" y="2141661"/>
            <a:ext cx="1338361" cy="13311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8B5C59-8612-5242-32DA-51F1970486E9}"/>
              </a:ext>
            </a:extLst>
          </p:cNvPr>
          <p:cNvSpPr txBox="1"/>
          <p:nvPr/>
        </p:nvSpPr>
        <p:spPr>
          <a:xfrm>
            <a:off x="8042023" y="3407542"/>
            <a:ext cx="804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off both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77837BE-0E94-9227-328D-30CD58F6287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7980" y="3670490"/>
            <a:ext cx="1328525" cy="13213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86CD94-FDBC-C142-7C93-7466F67C8B5A}"/>
              </a:ext>
            </a:extLst>
          </p:cNvPr>
          <p:cNvSpPr txBox="1"/>
          <p:nvPr/>
        </p:nvSpPr>
        <p:spPr>
          <a:xfrm>
            <a:off x="6411248" y="4934689"/>
            <a:ext cx="1328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Home Away Assist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46E166-E0CF-E013-CB16-D980EE21F607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6360" y="3674380"/>
            <a:ext cx="1328524" cy="13213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D2B31D9-D92B-9065-A3BE-A16C1246A483}"/>
              </a:ext>
            </a:extLst>
          </p:cNvPr>
          <p:cNvSpPr txBox="1"/>
          <p:nvPr/>
        </p:nvSpPr>
        <p:spPr>
          <a:xfrm>
            <a:off x="7793008" y="4944849"/>
            <a:ext cx="1328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STOP Using ECO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8F5FCD-4ADB-A4B0-12F9-567BB4067C0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8012" y="5228173"/>
            <a:ext cx="1338361" cy="13311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5FFBF6-BEEE-0BA2-EEE6-1DDE12C579F2}"/>
              </a:ext>
            </a:extLst>
          </p:cNvPr>
          <p:cNvSpPr txBox="1"/>
          <p:nvPr/>
        </p:nvSpPr>
        <p:spPr>
          <a:xfrm>
            <a:off x="6690984" y="6488454"/>
            <a:ext cx="70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RESET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CEB214-F140-4C67-CF04-2BEC744D0A0F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3008" y="5232503"/>
            <a:ext cx="1338361" cy="13311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571C4D-9774-5D85-A5D0-077EE004E92A}"/>
              </a:ext>
            </a:extLst>
          </p:cNvPr>
          <p:cNvSpPr txBox="1"/>
          <p:nvPr/>
        </p:nvSpPr>
        <p:spPr>
          <a:xfrm>
            <a:off x="8011784" y="6559574"/>
            <a:ext cx="875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Schedule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C0CD22-C736-DFB6-F4C1-E774D9466F1E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004" y="5232503"/>
            <a:ext cx="1349276" cy="13419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5E0905A-8515-31A0-1AD1-D1A5EADE1F2B}"/>
              </a:ext>
            </a:extLst>
          </p:cNvPr>
          <p:cNvSpPr txBox="1"/>
          <p:nvPr/>
        </p:nvSpPr>
        <p:spPr>
          <a:xfrm>
            <a:off x="9454504" y="6549414"/>
            <a:ext cx="875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Reset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F2FA63B-6782-4838-2CE6-4166F0C0743A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150" y="5221848"/>
            <a:ext cx="1359989" cy="13526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3A6ACA0-8299-4C9F-E2B2-DC91E550261D}"/>
              </a:ext>
            </a:extLst>
          </p:cNvPr>
          <p:cNvSpPr txBox="1"/>
          <p:nvPr/>
        </p:nvSpPr>
        <p:spPr>
          <a:xfrm>
            <a:off x="10673704" y="6549414"/>
            <a:ext cx="1371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Turn right to reset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37930EFB-1148-44FF-B4FA-CED2D20252A9}"/>
              </a:ext>
            </a:extLst>
          </p:cNvPr>
          <p:cNvSpPr/>
          <p:nvPr/>
        </p:nvSpPr>
        <p:spPr>
          <a:xfrm>
            <a:off x="3969434" y="108477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0D80D227-4811-7658-4F8F-762C94FBF25F}"/>
              </a:ext>
            </a:extLst>
          </p:cNvPr>
          <p:cNvSpPr/>
          <p:nvPr/>
        </p:nvSpPr>
        <p:spPr>
          <a:xfrm>
            <a:off x="5422314" y="264941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8AE3596-E4A9-1693-7A71-ADCC2720416C}"/>
              </a:ext>
            </a:extLst>
          </p:cNvPr>
          <p:cNvSpPr/>
          <p:nvPr/>
        </p:nvSpPr>
        <p:spPr>
          <a:xfrm>
            <a:off x="5391834" y="413277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0FDC5F7-0318-A454-1183-44ED1B835A16}"/>
              </a:ext>
            </a:extLst>
          </p:cNvPr>
          <p:cNvSpPr/>
          <p:nvPr/>
        </p:nvSpPr>
        <p:spPr>
          <a:xfrm>
            <a:off x="5412154" y="571773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18A791-2D4E-D95F-E265-9C43997337DA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E951CD-C9D4-9AB9-FA15-B74A65BF4A08}"/>
              </a:ext>
            </a:extLst>
          </p:cNvPr>
          <p:cNvSpPr txBox="1"/>
          <p:nvPr/>
        </p:nvSpPr>
        <p:spPr>
          <a:xfrm>
            <a:off x="115694" y="3181820"/>
            <a:ext cx="4234429" cy="3046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Nest Thermostat Loses </a:t>
            </a:r>
            <a:r>
              <a:rPr lang="en-US" sz="1200" b="1" i="0" dirty="0" err="1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WiFi</a:t>
            </a:r>
            <a:r>
              <a:rPr lang="en-US" sz="1200" b="1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Randomly</a:t>
            </a: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7"/>
              </a:rPr>
              <a:t>https://www.youtube.com/watch?v=eM_2CXz45RE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Check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WiFi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stability and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Turn router off for 30 sec – and then turn on again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Check that battery level &gt; 3.6V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Reset-Restart the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After restarting check Network settings in the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 ping speed should be &lt; 1500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 ping speed == 0 – no communication with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 signal strength should be &gt;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Reset Network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Install updates on your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Install updates on phone app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Use the interactive Guide:</a:t>
            </a:r>
            <a:b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8"/>
              </a:rPr>
              <a:t>https://widgets.nest.com/nest-thermostat-troubleshooter/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Contact Google Nest Help: Twitter @</a:t>
            </a:r>
            <a:r>
              <a:rPr lang="en-US" sz="12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GoogleNestHelp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88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64E30C-1CE2-0339-4350-9B1C65490512}"/>
              </a:ext>
            </a:extLst>
          </p:cNvPr>
          <p:cNvSpPr txBox="1"/>
          <p:nvPr/>
        </p:nvSpPr>
        <p:spPr>
          <a:xfrm>
            <a:off x="0" y="0"/>
            <a:ext cx="504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Water Heaters: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2508A-A99E-8677-C92C-A7A42F422568}"/>
              </a:ext>
            </a:extLst>
          </p:cNvPr>
          <p:cNvSpPr txBox="1"/>
          <p:nvPr/>
        </p:nvSpPr>
        <p:spPr>
          <a:xfrm>
            <a:off x="480998" y="767108"/>
            <a:ext cx="5212665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Heating the house (~15 psi) – Oil Boiler</a:t>
            </a:r>
            <a:endParaRPr lang="en-US" sz="1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1D35"/>
                </a:solidFill>
                <a:latin typeface="Google Sans"/>
              </a:rPr>
              <a:t>small (12-18 Gal) water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1D35"/>
                </a:solidFill>
                <a:latin typeface="Google Sans"/>
              </a:rPr>
              <a:t>low water pressure (below 15-30 psi)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EE430-E667-65DD-C3A7-8E5FB481B002}"/>
              </a:ext>
            </a:extLst>
          </p:cNvPr>
          <p:cNvSpPr txBox="1"/>
          <p:nvPr/>
        </p:nvSpPr>
        <p:spPr>
          <a:xfrm>
            <a:off x="480998" y="1945546"/>
            <a:ext cx="5212665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Heating water in sinks and showers (40-60 psi)</a:t>
            </a:r>
            <a:endParaRPr lang="en-US" sz="1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Tankless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 -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water passes through coil which is heated by the natural gas furnace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Storage water heater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 – has 50-80 gal tank heated by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natural gas, 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electric,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hybrid (electric direct + compressor), or indirect (heated by 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hot water from boiler). Usually has a thermal insulation and a thermostat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E80F7-0A2E-8189-A4A1-3E9E34127EE6}"/>
              </a:ext>
            </a:extLst>
          </p:cNvPr>
          <p:cNvSpPr txBox="1"/>
          <p:nvPr/>
        </p:nvSpPr>
        <p:spPr>
          <a:xfrm>
            <a:off x="8128714" y="4144638"/>
            <a:ext cx="249051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Storage water heater:</a:t>
            </a:r>
          </a:p>
        </p:txBody>
      </p:sp>
      <p:pic>
        <p:nvPicPr>
          <p:cNvPr id="4" name="Picture 3" descr="Diagram of a water heater&#10;&#10;Description automatically generated">
            <a:extLst>
              <a:ext uri="{FF2B5EF4-FFF2-40B4-BE49-F238E27FC236}">
                <a16:creationId xmlns:a16="http://schemas.microsoft.com/office/drawing/2014/main" id="{C3FFD94F-C1F5-C8F6-E303-5E06550318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1987" y="4704676"/>
            <a:ext cx="2399782" cy="2039815"/>
          </a:xfrm>
          <a:prstGeom prst="rect">
            <a:avLst/>
          </a:prstGeom>
        </p:spPr>
      </p:pic>
      <p:pic>
        <p:nvPicPr>
          <p:cNvPr id="5" name="Picture 6" descr="How Does My Water Heater Work? - Jake The Plumber">
            <a:extLst>
              <a:ext uri="{FF2B5EF4-FFF2-40B4-BE49-F238E27FC236}">
                <a16:creationId xmlns:a16="http://schemas.microsoft.com/office/drawing/2014/main" id="{294C7A0B-7C63-69B5-2484-F18A1506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6935" y="4826596"/>
            <a:ext cx="2232251" cy="18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ow Tankless Water Heaters Work |Water Heater Anatomy">
            <a:extLst>
              <a:ext uri="{FF2B5EF4-FFF2-40B4-BE49-F238E27FC236}">
                <a16:creationId xmlns:a16="http://schemas.microsoft.com/office/drawing/2014/main" id="{447867FE-936A-1DD9-D791-A74644189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4966" y="4715072"/>
            <a:ext cx="1972407" cy="208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2EFBE3-115B-F94A-33BE-AAEDD53B0F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1712" y="4715071"/>
            <a:ext cx="2345786" cy="20398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D3020-7132-5FBD-E3D1-BCA4B2A7355B}"/>
              </a:ext>
            </a:extLst>
          </p:cNvPr>
          <p:cNvSpPr txBox="1"/>
          <p:nvPr/>
        </p:nvSpPr>
        <p:spPr>
          <a:xfrm>
            <a:off x="1056453" y="4144638"/>
            <a:ext cx="249051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Tankless water heater: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2F8D4-D8C3-6B0C-8333-9C76DA3D7254}"/>
              </a:ext>
            </a:extLst>
          </p:cNvPr>
          <p:cNvSpPr txBox="1"/>
          <p:nvPr/>
        </p:nvSpPr>
        <p:spPr>
          <a:xfrm>
            <a:off x="7003367" y="1505772"/>
            <a:ext cx="361586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Google Sans"/>
              </a:rPr>
              <a:t>Tankless water heater</a:t>
            </a:r>
          </a:p>
          <a:p>
            <a:r>
              <a:rPr lang="en-US" dirty="0">
                <a:solidFill>
                  <a:srgbClr val="FF0000"/>
                </a:solidFill>
                <a:latin typeface="Google Sans"/>
              </a:rPr>
              <a:t>is better than storage tank: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never run out of hot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efficient and economical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Google Sans"/>
              </a:rPr>
              <a:t>maintenance once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can last 20+ years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47BC07-0811-43EF-8709-C4CF3F365996}"/>
              </a:ext>
            </a:extLst>
          </p:cNvPr>
          <p:cNvSpPr txBox="1"/>
          <p:nvPr/>
        </p:nvSpPr>
        <p:spPr>
          <a:xfrm>
            <a:off x="7003367" y="135182"/>
            <a:ext cx="50409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Selecting a New Water Heater</a:t>
            </a:r>
            <a:endParaRPr lang="en-US" sz="1400" dirty="0">
              <a:hlinkClick r:id="rId6"/>
            </a:endParaRPr>
          </a:p>
          <a:p>
            <a:r>
              <a:rPr lang="en-US" sz="1400" dirty="0">
                <a:hlinkClick r:id="rId6"/>
              </a:rPr>
              <a:t>https://www.energy.gov/energysaver/selecting-new-water-heater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5331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64E30C-1CE2-0339-4350-9B1C65490512}"/>
              </a:ext>
            </a:extLst>
          </p:cNvPr>
          <p:cNvSpPr txBox="1"/>
          <p:nvPr/>
        </p:nvSpPr>
        <p:spPr>
          <a:xfrm>
            <a:off x="0" y="0"/>
            <a:ext cx="504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Water Heaters - Tankless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3A124D-1C10-DAAE-DC56-6D5EA11A8935}"/>
              </a:ext>
            </a:extLst>
          </p:cNvPr>
          <p:cNvSpPr txBox="1"/>
          <p:nvPr/>
        </p:nvSpPr>
        <p:spPr>
          <a:xfrm>
            <a:off x="71741" y="474597"/>
            <a:ext cx="5514049" cy="213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Tankless water heaters:</a:t>
            </a:r>
            <a:endParaRPr lang="en-US" dirty="0">
              <a:solidFill>
                <a:srgbClr val="001D35"/>
              </a:solidFill>
              <a:latin typeface="Google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1D35"/>
                </a:solidFill>
                <a:latin typeface="Google Sans"/>
                <a:hlinkClick r:id="rId2"/>
              </a:rPr>
              <a:t>https://www.youtube.com/watch?v=_RZ3IVK2p5Q</a:t>
            </a:r>
            <a:r>
              <a:rPr lang="en-US" sz="1000" dirty="0">
                <a:solidFill>
                  <a:srgbClr val="001D35"/>
                </a:solidFill>
                <a:latin typeface="Google Sans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1D35"/>
                </a:solidFill>
                <a:latin typeface="Google Sans"/>
                <a:hlinkClick r:id="rId3"/>
              </a:rPr>
              <a:t>https://www.youtube.com/watch?v=vRUgFmBaSCM</a:t>
            </a:r>
            <a:r>
              <a:rPr lang="en-US" sz="1000" dirty="0">
                <a:solidFill>
                  <a:srgbClr val="001D35"/>
                </a:solidFill>
                <a:latin typeface="Google Sans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4"/>
              </a:rPr>
              <a:t>https://www.youtube.com/watch?v=8RFuFBI3r2c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5"/>
              </a:rPr>
              <a:t>https://www.youtube.com/watch?v=Ax5yrRgtKMs 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– tank vs tankless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6"/>
              </a:rPr>
              <a:t>https://www.homedepot.com/p/325308951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  <a:r>
              <a:rPr lang="en-US" sz="1050" dirty="0" err="1">
                <a:solidFill>
                  <a:srgbClr val="001D35"/>
                </a:solidFill>
                <a:latin typeface="Google Sans"/>
              </a:rPr>
              <a:t>Rheem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7"/>
              </a:rPr>
              <a:t>https://www.youtube.com/watch?v=T4FaqGod3VU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  <a:r>
              <a:rPr lang="en-US" sz="1050" dirty="0" err="1">
                <a:solidFill>
                  <a:srgbClr val="001D35"/>
                </a:solidFill>
                <a:latin typeface="Google Sans"/>
              </a:rPr>
              <a:t>DeScaling</a:t>
            </a:r>
            <a:endParaRPr lang="en-US" sz="1050" dirty="0">
              <a:solidFill>
                <a:srgbClr val="001D35"/>
              </a:solidFill>
              <a:latin typeface="Google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8"/>
              </a:rPr>
              <a:t>https://www.amazon.com/dp/B0084CPDFS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- 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</a:rPr>
              <a:t>Rheem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RTGH-95DVLN 9.5 GPM Indoor Direct Vent Tankless Natural Gas Water Heater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9"/>
              </a:rPr>
              <a:t>https://www.amazon.com/dp/B07CW426QZ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- </a:t>
            </a:r>
            <a:r>
              <a:rPr lang="en-US" sz="1050" b="1" i="0" dirty="0">
                <a:solidFill>
                  <a:srgbClr val="FF0000"/>
                </a:solidFill>
                <a:effectLst/>
                <a:latin typeface="Amazon Ember"/>
              </a:rPr>
              <a:t>Rinnai RU199iN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Condensing Tankless Hot Water Heater, 11 GPM, Natural Gas, Indoor Installation, small, Japan, reliable, 90 years, 50% of market - 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https://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  <a:hlinkClick r:id="rId10"/>
              </a:rPr>
              <a:t>www.youtube.com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/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  <a:hlinkClick r:id="rId10"/>
              </a:rPr>
              <a:t>watch?v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=F-AfoaaV1UM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-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CC2E0-4404-5886-7653-A9BC6BF2BDCC}"/>
              </a:ext>
            </a:extLst>
          </p:cNvPr>
          <p:cNvSpPr txBox="1"/>
          <p:nvPr/>
        </p:nvSpPr>
        <p:spPr>
          <a:xfrm>
            <a:off x="8309112" y="85477"/>
            <a:ext cx="382656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Google Sans"/>
              </a:rPr>
              <a:t>Tankless water heater </a:t>
            </a:r>
            <a:r>
              <a:rPr lang="en-US" sz="1400" dirty="0">
                <a:solidFill>
                  <a:srgbClr val="FF0000"/>
                </a:solidFill>
                <a:latin typeface="Google Sans"/>
              </a:rPr>
              <a:t>is better than storage tank: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It only works when you using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N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ever run out of hot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E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fficient and economical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Maintenance once per year (flush/descale)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C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an last 20+ years</a:t>
            </a:r>
          </a:p>
        </p:txBody>
      </p:sp>
      <p:pic>
        <p:nvPicPr>
          <p:cNvPr id="1026" name="Picture 2" descr="Tankless Water Heaters in Denver, CO | Squeaks Services">
            <a:extLst>
              <a:ext uri="{FF2B5EF4-FFF2-40B4-BE49-F238E27FC236}">
                <a16:creationId xmlns:a16="http://schemas.microsoft.com/office/drawing/2014/main" id="{7DF02DA6-C3D9-7C6D-6081-E95AFA622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57611" y="2011693"/>
            <a:ext cx="1198605" cy="23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55CA87-3853-AE4B-0BF0-3B1341908809}"/>
              </a:ext>
            </a:extLst>
          </p:cNvPr>
          <p:cNvSpPr txBox="1"/>
          <p:nvPr/>
        </p:nvSpPr>
        <p:spPr>
          <a:xfrm>
            <a:off x="71740" y="2694514"/>
            <a:ext cx="551404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Condensing Tankless Water Heaters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 – capture heat from the exhaust gases through a secondary heat exchanger – and use it to pre-heat the incoming cold water.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This significantly reduces the gas bills.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Also the temperature of the output exhaust is low, so you can use cheap easy to install PVC or CPVC pipes instead of stainless steel.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But the extracted heat creates condensate, which need to be disposed of, typically to a floor drain or sewer system.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E5E76-088C-CE7A-7102-B6959BBD1BA8}"/>
              </a:ext>
            </a:extLst>
          </p:cNvPr>
          <p:cNvSpPr txBox="1"/>
          <p:nvPr/>
        </p:nvSpPr>
        <p:spPr>
          <a:xfrm>
            <a:off x="71739" y="4598960"/>
            <a:ext cx="551404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Burning Natural Gas models vs Electric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Burning natural gas delivers 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Google Sans"/>
              </a:rPr>
              <a:t>higher flow rates, providing hot water faster and in larger quantities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Google Sans"/>
              </a:rPr>
              <a:t>I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 is als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o </a:t>
            </a:r>
            <a:r>
              <a:rPr lang="en-US" sz="1400" b="1" i="0" dirty="0">
                <a:solidFill>
                  <a:srgbClr val="0070C0"/>
                </a:solidFill>
                <a:effectLst/>
                <a:latin typeface="Google Sans"/>
              </a:rPr>
              <a:t>more cost-effective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to operate in the long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Google Sans"/>
              </a:rPr>
              <a:t>R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equires a vent for exhaust (any maybe floor drain for condensate)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1B86A-D932-D09D-528C-C3DBA635E8F2}"/>
              </a:ext>
            </a:extLst>
          </p:cNvPr>
          <p:cNvSpPr txBox="1"/>
          <p:nvPr/>
        </p:nvSpPr>
        <p:spPr>
          <a:xfrm>
            <a:off x="81678" y="5857075"/>
            <a:ext cx="5514049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Service Valves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(red and blue) for hot and cold water – allow to flush/de-scale the heater once a year 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(with vinegar or special solution)</a:t>
            </a:r>
            <a:endParaRPr lang="en-US" sz="1400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54A3-0A69-8E86-C04B-5B46732AF57F}"/>
              </a:ext>
            </a:extLst>
          </p:cNvPr>
          <p:cNvSpPr txBox="1"/>
          <p:nvPr/>
        </p:nvSpPr>
        <p:spPr>
          <a:xfrm>
            <a:off x="71738" y="6468858"/>
            <a:ext cx="551404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an expansion tank is generally not required for a standard tankless water</a:t>
            </a:r>
          </a:p>
        </p:txBody>
      </p:sp>
      <p:pic>
        <p:nvPicPr>
          <p:cNvPr id="18" name="Picture 6" descr="Tankless Water Heater Maintenance: Flushing and Cleaning">
            <a:extLst>
              <a:ext uri="{FF2B5EF4-FFF2-40B4-BE49-F238E27FC236}">
                <a16:creationId xmlns:a16="http://schemas.microsoft.com/office/drawing/2014/main" id="{02847FE6-F102-9240-EDF6-E957FB872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8592" y="4702332"/>
            <a:ext cx="1875244" cy="2057834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Tankless Water Heaters in Denver, CO | Squeaks Services">
            <a:extLst>
              <a:ext uri="{FF2B5EF4-FFF2-40B4-BE49-F238E27FC236}">
                <a16:creationId xmlns:a16="http://schemas.microsoft.com/office/drawing/2014/main" id="{7D4E9A89-5231-CD4D-BA74-A2D0D5B9A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937072" y="2011693"/>
            <a:ext cx="1198605" cy="23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C8AE6C-31ED-F0C3-EB29-F86CCA1A47C8}"/>
              </a:ext>
            </a:extLst>
          </p:cNvPr>
          <p:cNvSpPr txBox="1"/>
          <p:nvPr/>
        </p:nvSpPr>
        <p:spPr>
          <a:xfrm>
            <a:off x="9736727" y="4394555"/>
            <a:ext cx="10403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tank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FBBC50-2C64-78CB-1352-8A7D1C37F11D}"/>
              </a:ext>
            </a:extLst>
          </p:cNvPr>
          <p:cNvSpPr txBox="1"/>
          <p:nvPr/>
        </p:nvSpPr>
        <p:spPr>
          <a:xfrm>
            <a:off x="11021829" y="4406912"/>
            <a:ext cx="10403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tankless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965D0B-6CF6-5052-031E-1A79638B792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705" y="71882"/>
            <a:ext cx="2190123" cy="27426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705253-0480-E136-611D-E5DE9F024DBA}"/>
              </a:ext>
            </a:extLst>
          </p:cNvPr>
          <p:cNvSpPr txBox="1"/>
          <p:nvPr/>
        </p:nvSpPr>
        <p:spPr>
          <a:xfrm>
            <a:off x="7650731" y="3178674"/>
            <a:ext cx="1550582" cy="10464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Installing </a:t>
            </a: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Condensate </a:t>
            </a: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Neutralizer  </a:t>
            </a:r>
          </a:p>
          <a:p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https://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www.youtube.com</a:t>
            </a:r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/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watch?v</a:t>
            </a:r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=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RfjnOPrvGwA</a:t>
            </a:r>
            <a:endParaRPr lang="en-US" sz="1000" dirty="0">
              <a:solidFill>
                <a:srgbClr val="1F1F1F"/>
              </a:solidFill>
              <a:latin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05E2D-C9D9-FE33-636E-E957A6832BEC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684" y="2893393"/>
            <a:ext cx="1851152" cy="161700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C3BC2-74E0-86D7-F639-D48103F45E81}"/>
              </a:ext>
            </a:extLst>
          </p:cNvPr>
          <p:cNvSpPr txBox="1"/>
          <p:nvPr/>
        </p:nvSpPr>
        <p:spPr>
          <a:xfrm>
            <a:off x="7650731" y="5067016"/>
            <a:ext cx="3126367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Average shower flow is 1.5 gal/min flow</a:t>
            </a:r>
          </a:p>
          <a:p>
            <a:r>
              <a:rPr lang="en-US" sz="1400" dirty="0">
                <a:solidFill>
                  <a:srgbClr val="1F1F1F"/>
                </a:solidFill>
                <a:latin typeface="Google Sans"/>
              </a:rPr>
              <a:t>(rated at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2.5 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g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al/min at 80 psi, </a:t>
            </a:r>
          </a:p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but average water pressure is 60 psi)</a:t>
            </a:r>
          </a:p>
        </p:txBody>
      </p:sp>
    </p:spTree>
    <p:extLst>
      <p:ext uri="{BB962C8B-B14F-4D97-AF65-F5344CB8AC3E}">
        <p14:creationId xmlns:p14="http://schemas.microsoft.com/office/powerpoint/2010/main" val="3611005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13F5C9-904E-E059-8B19-918F12E01E5B}"/>
              </a:ext>
            </a:extLst>
          </p:cNvPr>
          <p:cNvSpPr txBox="1"/>
          <p:nvPr/>
        </p:nvSpPr>
        <p:spPr>
          <a:xfrm>
            <a:off x="114074" y="3736289"/>
            <a:ext cx="6734642" cy="2923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cs typeface="Calibri" panose="020F0502020204030204" pitchFamily="34" charset="0"/>
              </a:rPr>
              <a:t>Hybrid systems:</a:t>
            </a:r>
          </a:p>
          <a:p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2"/>
              </a:rPr>
              <a:t>https://www.youtube.com/watch?v=wt95SE2ogNI </a:t>
            </a:r>
            <a:r>
              <a:rPr lang="en-US" sz="1200" dirty="0">
                <a:cs typeface="Calibri" panose="020F0502020204030204" pitchFamily="34" charset="0"/>
              </a:rPr>
              <a:t>– buying guide, 2022 </a:t>
            </a:r>
          </a:p>
          <a:p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2"/>
              </a:rPr>
              <a:t>https://www.youtube.com/watch?v=q3Rovg4cyyY</a:t>
            </a:r>
            <a:r>
              <a:rPr lang="en-US" sz="1200" dirty="0">
                <a:cs typeface="Calibri" panose="020F0502020204030204" pitchFamily="34" charset="0"/>
              </a:rPr>
              <a:t>   - top 5, 2020 </a:t>
            </a:r>
          </a:p>
          <a:p>
            <a:endParaRPr lang="en-US" sz="1200" dirty="0"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FF0000"/>
                </a:solidFill>
                <a:cs typeface="Calibri" panose="020F0502020204030204" pitchFamily="34" charset="0"/>
              </a:rPr>
              <a:t>Rheem</a:t>
            </a: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 - </a:t>
            </a:r>
            <a:r>
              <a:rPr lang="en-US" sz="1200" b="1" dirty="0" err="1">
                <a:solidFill>
                  <a:srgbClr val="FF0000"/>
                </a:solidFill>
                <a:cs typeface="Calibri" panose="020F0502020204030204" pitchFamily="34" charset="0"/>
              </a:rPr>
              <a:t>ProTerra</a:t>
            </a: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 Electric Hybrid (Gen 4) </a:t>
            </a:r>
            <a:r>
              <a:rPr lang="en-US" sz="1200" dirty="0">
                <a:cs typeface="Calibri" panose="020F0502020204030204" pitchFamily="34" charset="0"/>
              </a:rPr>
              <a:t>(</a:t>
            </a:r>
            <a:r>
              <a:rPr lang="en-US" sz="1200" dirty="0" err="1">
                <a:cs typeface="Calibri" panose="020F0502020204030204" pitchFamily="34" charset="0"/>
              </a:rPr>
              <a:t>HomeDepot</a:t>
            </a:r>
            <a:r>
              <a:rPr lang="en-US" sz="1200" dirty="0">
                <a:cs typeface="Calibri" panose="020F0502020204030204" pitchFamily="34" charset="0"/>
              </a:rPr>
              <a:t>)</a:t>
            </a:r>
            <a:b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 </a:t>
            </a:r>
            <a:r>
              <a:rPr lang="en-US" sz="1200" dirty="0">
                <a:cs typeface="Calibri" panose="020F0502020204030204" pitchFamily="34" charset="0"/>
                <a:hlinkClick r:id="rId3"/>
              </a:rPr>
              <a:t>https://www.rheem.com/innovations/innovation_residential/hybridsavings/</a:t>
            </a:r>
            <a:r>
              <a:rPr lang="en-US" sz="1200" dirty="0">
                <a:cs typeface="Calibri" panose="020F0502020204030204" pitchFamily="34" charset="0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A.O. Smith - Signature Series </a:t>
            </a:r>
            <a:r>
              <a:rPr lang="en-US" sz="1200" dirty="0">
                <a:cs typeface="Calibri" panose="020F0502020204030204" pitchFamily="34" charset="0"/>
              </a:rPr>
              <a:t>( buy at Lowes) </a:t>
            </a:r>
            <a:b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4"/>
              </a:rPr>
              <a:t>https://www.aosmithatlowes.com/products/water-heaters/electric-water-heaters/hp10-80h45dv/</a:t>
            </a:r>
            <a:r>
              <a:rPr lang="en-US" sz="1200" dirty="0">
                <a:cs typeface="Calibri" panose="020F0502020204030204" pitchFamily="34" charset="0"/>
              </a:rPr>
              <a:t> -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5"/>
              </a:rPr>
              <a:t>https://www.youtube.com/watch?v=6D7KOGIsoCs</a:t>
            </a:r>
            <a:r>
              <a:rPr lang="en-US" sz="1200" dirty="0">
                <a:cs typeface="Calibri" panose="020F0502020204030204" pitchFamily="34" charset="0"/>
              </a:rPr>
              <a:t> – installation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Calibri" panose="020F0502020204030204" pitchFamily="34" charset="0"/>
              </a:rPr>
              <a:t>Bradford White – </a:t>
            </a:r>
            <a:r>
              <a:rPr lang="en-US" sz="1200" dirty="0" err="1">
                <a:cs typeface="Calibri" panose="020F0502020204030204" pitchFamily="34" charset="0"/>
              </a:rPr>
              <a:t>AeroTherm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6"/>
              </a:rPr>
              <a:t>https://www.bradfordwhite.com/aerotherm/</a:t>
            </a:r>
            <a:endParaRPr lang="en-US" sz="1200" dirty="0"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Calibri" panose="020F0502020204030204" pitchFamily="34" charset="0"/>
              </a:rPr>
              <a:t>Sanden - SanCO2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7"/>
              </a:rPr>
              <a:t>https://www.smallplanetsupply.com/sanc02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cs typeface="Calibri" panose="020F0502020204030204" pitchFamily="34" charset="0"/>
              </a:rPr>
              <a:t>Stiebel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  <a:r>
              <a:rPr lang="en-US" sz="1200" dirty="0" err="1">
                <a:cs typeface="Calibri" panose="020F0502020204030204" pitchFamily="34" charset="0"/>
              </a:rPr>
              <a:t>Eltron</a:t>
            </a:r>
            <a:r>
              <a:rPr lang="en-US" sz="1200" dirty="0">
                <a:cs typeface="Calibri" panose="020F0502020204030204" pitchFamily="34" charset="0"/>
              </a:rPr>
              <a:t> – </a:t>
            </a:r>
            <a:r>
              <a:rPr lang="en-US" sz="1200" dirty="0" err="1">
                <a:cs typeface="Calibri" panose="020F0502020204030204" pitchFamily="34" charset="0"/>
              </a:rPr>
              <a:t>Accelera</a:t>
            </a:r>
            <a:r>
              <a:rPr lang="en-US" sz="1200" dirty="0">
                <a:cs typeface="Calibri" panose="020F0502020204030204" pitchFamily="34" charset="0"/>
              </a:rPr>
              <a:t>  (German, expensive)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8"/>
              </a:rPr>
              <a:t>https://www.stiebel-eltron-usa.com/products/accelera-heat-pump-water-heaters</a:t>
            </a:r>
            <a:r>
              <a:rPr lang="en-US" sz="1200" dirty="0">
                <a:cs typeface="Calibri" panose="020F0502020204030204" pitchFamily="34" charset="0"/>
              </a:rPr>
              <a:t> -</a:t>
            </a:r>
          </a:p>
        </p:txBody>
      </p:sp>
      <p:pic>
        <p:nvPicPr>
          <p:cNvPr id="2" name="Picture 2" descr="How to install a hybrid water heater by A.O. Smith Signature 900 - YouTube">
            <a:extLst>
              <a:ext uri="{FF2B5EF4-FFF2-40B4-BE49-F238E27FC236}">
                <a16:creationId xmlns:a16="http://schemas.microsoft.com/office/drawing/2014/main" id="{5461ADF7-D469-82E6-6919-72F8F3A7E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99731" y="523204"/>
            <a:ext cx="3395822" cy="236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D9BEF-9104-6DBE-8C0B-211682DD6647}"/>
              </a:ext>
            </a:extLst>
          </p:cNvPr>
          <p:cNvSpPr txBox="1"/>
          <p:nvPr/>
        </p:nvSpPr>
        <p:spPr>
          <a:xfrm>
            <a:off x="0" y="0"/>
            <a:ext cx="5571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Calibri" panose="020F0502020204030204" pitchFamily="34" charset="0"/>
              </a:rPr>
              <a:t>Water Heaters with Storage Tank</a:t>
            </a:r>
          </a:p>
        </p:txBody>
      </p:sp>
      <p:pic>
        <p:nvPicPr>
          <p:cNvPr id="8" name="Picture 7" descr="A machine with pipes and valves&#10;&#10;Description automatically generated">
            <a:extLst>
              <a:ext uri="{FF2B5EF4-FFF2-40B4-BE49-F238E27FC236}">
                <a16:creationId xmlns:a16="http://schemas.microsoft.com/office/drawing/2014/main" id="{A60F17CA-4444-F961-D35A-0C8FBEDAF15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8114" y="523220"/>
            <a:ext cx="2838415" cy="2468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2343A-437B-B396-7EA2-59C124861394}"/>
              </a:ext>
            </a:extLst>
          </p:cNvPr>
          <p:cNvSpPr txBox="1"/>
          <p:nvPr/>
        </p:nvSpPr>
        <p:spPr>
          <a:xfrm>
            <a:off x="9469845" y="2991678"/>
            <a:ext cx="24549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Indirect water heaters (like </a:t>
            </a:r>
            <a:r>
              <a:rPr lang="en-US" sz="1400" b="0" i="0" dirty="0" err="1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SuperStor</a:t>
            </a:r>
            <a:r>
              <a:rPr lang="en-US" sz="1400" b="0" i="0" dirty="0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 ULTRA 316 Liters) use h</a:t>
            </a:r>
            <a:r>
              <a:rPr lang="en-US" sz="1400" dirty="0">
                <a:solidFill>
                  <a:srgbClr val="001D35"/>
                </a:solidFill>
                <a:cs typeface="Calibri" panose="020F0502020204030204" pitchFamily="34" charset="0"/>
              </a:rPr>
              <a:t>ot water from boiler going through the coil to heat the tank.</a:t>
            </a:r>
          </a:p>
          <a:p>
            <a:r>
              <a:rPr lang="en-US" sz="1000" dirty="0">
                <a:cs typeface="Calibri" panose="020F0502020204030204" pitchFamily="34" charset="0"/>
                <a:hlinkClick r:id="rId11"/>
              </a:rPr>
              <a:t>https://www.htproducts.com/superstor-ultra-waterheater.html</a:t>
            </a:r>
            <a:endParaRPr lang="en-US" sz="1000" dirty="0"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F65311-C760-6F66-BC0D-291A8556EDF3}"/>
              </a:ext>
            </a:extLst>
          </p:cNvPr>
          <p:cNvSpPr txBox="1"/>
          <p:nvPr/>
        </p:nvSpPr>
        <p:spPr>
          <a:xfrm>
            <a:off x="7357633" y="4893397"/>
            <a:ext cx="3840962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Maintenance tricks: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 air filter every month, add additional pre-filter on the 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https://www.youtube.com/watch?v=21AuJYRhk5o</a:t>
            </a:r>
            <a:r>
              <a:rPr lang="en-US" sz="1000" dirty="0">
                <a:solidFill>
                  <a:srgbClr val="13131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https://www.youtube.com/watch?v=mwrwJoS-7K8</a:t>
            </a:r>
            <a:endParaRPr lang="en-US" sz="1000" b="0" i="0" dirty="0">
              <a:solidFill>
                <a:srgbClr val="13131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4"/>
              </a:rPr>
              <a:t>https://www.youtube.com/watch?v=v_Wqig8WjVA</a:t>
            </a:r>
            <a:endParaRPr lang="en-US" sz="1000" b="0" i="0" dirty="0">
              <a:solidFill>
                <a:srgbClr val="13131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1400" b="0" i="0" dirty="0" err="1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Corro</a:t>
            </a:r>
            <a:r>
              <a:rPr lang="en-US" sz="14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-Protec™ Powered Anode Rod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9780F-08B6-E564-964B-DD17BADF1BBD}"/>
              </a:ext>
            </a:extLst>
          </p:cNvPr>
          <p:cNvSpPr txBox="1"/>
          <p:nvPr/>
        </p:nvSpPr>
        <p:spPr>
          <a:xfrm>
            <a:off x="114074" y="575880"/>
            <a:ext cx="5293923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Heat Pump Water Heaters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work as reverse refrigerator, use electricity to move heat from outside to the tank. They don't generate heat directly. They can be 2-3 time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 more energy effective.</a:t>
            </a:r>
          </a:p>
          <a:p>
            <a:r>
              <a:rPr lang="en-US" sz="1400" dirty="0">
                <a:cs typeface="Calibri" panose="020F0502020204030204" pitchFamily="34" charset="0"/>
              </a:rPr>
              <a:t>.. </a:t>
            </a:r>
            <a:r>
              <a:rPr lang="en-US" sz="1400" dirty="0">
                <a:cs typeface="Calibri" panose="020F0502020204030204" pitchFamily="34" charset="0"/>
                <a:hlinkClick r:id="rId15"/>
              </a:rPr>
              <a:t>https://www.energy.gov/energysaver/heat-pump-water-heaters</a:t>
            </a:r>
            <a:r>
              <a:rPr lang="en-US" sz="1400" dirty="0">
                <a:cs typeface="Calibri" panose="020F0502020204030204" pitchFamily="34" charset="0"/>
              </a:rPr>
              <a:t> –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Hybrid systems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use 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Direct </a:t>
            </a:r>
            <a:r>
              <a:rPr lang="en-US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eater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a </a:t>
            </a:r>
            <a:r>
              <a:rPr lang="en-US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 can be added to an existing system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where the direct heater may be electric, natural gas, indirect from boiler.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buying new system – purely electric is probably better.</a:t>
            </a:r>
            <a:endParaRPr lang="en-US" sz="1400" b="1" dirty="0">
              <a:solidFill>
                <a:srgbClr val="00B05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768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BD9BEF-9104-6DBE-8C0B-211682DD6647}"/>
              </a:ext>
            </a:extLst>
          </p:cNvPr>
          <p:cNvSpPr txBox="1"/>
          <p:nvPr/>
        </p:nvSpPr>
        <p:spPr>
          <a:xfrm>
            <a:off x="0" y="0"/>
            <a:ext cx="3549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Calibri" panose="020F0502020204030204" pitchFamily="34" charset="0"/>
              </a:rPr>
              <a:t>Electric Space Heaters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9780F-08B6-E564-964B-DD17BADF1BBD}"/>
              </a:ext>
            </a:extLst>
          </p:cNvPr>
          <p:cNvSpPr txBox="1"/>
          <p:nvPr/>
        </p:nvSpPr>
        <p:spPr>
          <a:xfrm>
            <a:off x="114074" y="575880"/>
            <a:ext cx="3977479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Best Space Heater? Safest and Deadliest?</a:t>
            </a:r>
          </a:p>
          <a:p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https://www.youtube.com/watch?v=hynRbnQ2hIE</a:t>
            </a:r>
            <a:endParaRPr lang="en-US" sz="1400" b="0" i="0" dirty="0">
              <a:solidFill>
                <a:srgbClr val="1F1F1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C5891-269F-AFB5-6BBF-E5DDA6254A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7076" y="174792"/>
            <a:ext cx="3207071" cy="1858545"/>
          </a:xfrm>
          <a:prstGeom prst="rect">
            <a:avLst/>
          </a:prstGeom>
        </p:spPr>
      </p:pic>
      <p:pic>
        <p:nvPicPr>
          <p:cNvPr id="10" name="Picture 9" descr="A screenshot of a video&#10;&#10;Description automatically generated">
            <a:extLst>
              <a:ext uri="{FF2B5EF4-FFF2-40B4-BE49-F238E27FC236}">
                <a16:creationId xmlns:a16="http://schemas.microsoft.com/office/drawing/2014/main" id="{2233939C-5124-48F3-912A-5FD20800EF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74" y="2213811"/>
            <a:ext cx="6978316" cy="338087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44BA1-1231-CB33-5573-3192D801BCA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781" y="2658979"/>
            <a:ext cx="1498623" cy="20116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591DBF-9968-9908-4E2B-9CCE39C9D313}"/>
              </a:ext>
            </a:extLst>
          </p:cNvPr>
          <p:cNvSpPr txBox="1"/>
          <p:nvPr/>
        </p:nvSpPr>
        <p:spPr>
          <a:xfrm>
            <a:off x="7665781" y="4733273"/>
            <a:ext cx="160353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 err="1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Dreo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Space Heater</a:t>
            </a:r>
          </a:p>
          <a:p>
            <a:pPr algn="ctr"/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$38</a:t>
            </a:r>
            <a:endParaRPr lang="en-US" sz="1400" b="0" i="0" dirty="0">
              <a:solidFill>
                <a:srgbClr val="0F111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C54E5-9BE0-3DED-2B6D-127BE016AA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7523" y="2658978"/>
            <a:ext cx="1666425" cy="20116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D7804D-E7F4-1BE8-F47D-584DDB78CABA}"/>
              </a:ext>
            </a:extLst>
          </p:cNvPr>
          <p:cNvSpPr txBox="1"/>
          <p:nvPr/>
        </p:nvSpPr>
        <p:spPr>
          <a:xfrm>
            <a:off x="10023973" y="4733271"/>
            <a:ext cx="160353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Dr. Heater</a:t>
            </a:r>
          </a:p>
          <a:p>
            <a:pPr algn="ctr"/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$100</a:t>
            </a:r>
            <a:endParaRPr lang="en-US" sz="1400" b="0" i="0" dirty="0">
              <a:solidFill>
                <a:srgbClr val="0F111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395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3654E-A779-7181-AA63-59A9BD75C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F2DB67D-DEBB-4DBD-5155-85CAB256EB5F}"/>
              </a:ext>
            </a:extLst>
          </p:cNvPr>
          <p:cNvSpPr txBox="1"/>
          <p:nvPr/>
        </p:nvSpPr>
        <p:spPr>
          <a:xfrm>
            <a:off x="0" y="0"/>
            <a:ext cx="6844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Calibri" panose="020F0502020204030204" pitchFamily="34" charset="0"/>
              </a:rPr>
              <a:t>Electric Oil Filled Radiator Heaters 1.5KW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1A894-DF9F-BA4C-1480-01348326B6FC}"/>
              </a:ext>
            </a:extLst>
          </p:cNvPr>
          <p:cNvSpPr txBox="1"/>
          <p:nvPr/>
        </p:nvSpPr>
        <p:spPr>
          <a:xfrm>
            <a:off x="101882" y="523220"/>
            <a:ext cx="6298918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De'Longhi EW7707CM,  $100 - 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https://www.amazon.com/dp/B000TGDGLU</a:t>
            </a:r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PELONIS Champagne  $95 - 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https://www.amazon.com/dp/B07XRP9M3F</a:t>
            </a:r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Amazon Basics,  $75 -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https://www.amazon.com/dp/B07HGFB3FQ</a:t>
            </a:r>
            <a:endParaRPr lang="en-US" sz="1400" b="0" i="0" dirty="0">
              <a:solidFill>
                <a:srgbClr val="1F1F1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more: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De'Longhi Dragon TRD40820T  $180 - 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https://www.amazon.com/dp/B00G96S4Y8</a:t>
            </a:r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De'Longhi Dragon TRD40615T  $143 - 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https://www.amazon.com/dp/B00FT5VAWI</a:t>
            </a:r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 err="1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Dreo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Oil filled Radiator $90 - 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https://www.amazon.com/dp/B0C6XLMXY4</a:t>
            </a:r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ADAD80-4AA1-0246-FE24-89836CB2B60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3240" y="709148"/>
            <a:ext cx="1074565" cy="1936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015292-F4ED-2150-32C0-6723A117560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7805" y="834634"/>
            <a:ext cx="1074565" cy="1936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677A05-B413-9EE4-DF7E-F65BA2C0FCF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370" y="1042924"/>
            <a:ext cx="1074565" cy="1896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61AAFA-028B-BEF3-0F9F-B09AA9C1DB4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2682" y="261610"/>
            <a:ext cx="1074565" cy="1841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54483A-1C7A-253F-5097-232D7374CD0F}"/>
              </a:ext>
            </a:extLst>
          </p:cNvPr>
          <p:cNvSpPr txBox="1"/>
          <p:nvPr/>
        </p:nvSpPr>
        <p:spPr>
          <a:xfrm>
            <a:off x="101882" y="3661754"/>
            <a:ext cx="3090205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AIWOTOWOW Portable Electric Shoes Boots Dryer Warmer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De'Longhi Oil filled Radiator Heater, 1500W, model EW7707CM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COSTWAY Oil Filled Radiator Heater, 1500W</a:t>
            </a:r>
          </a:p>
        </p:txBody>
      </p:sp>
      <p:pic>
        <p:nvPicPr>
          <p:cNvPr id="1026" name="Picture 2" descr="COSTWAY Oil Filled Radiator Heater, 1500W Portable Space Heater with Adjustable Thermostat, 3 Heat Settings, Overheat and Tip-Over Protection, Electric Oil Heater for Living Room Bedroom, Indoor Use">
            <a:extLst>
              <a:ext uri="{FF2B5EF4-FFF2-40B4-BE49-F238E27FC236}">
                <a16:creationId xmlns:a16="http://schemas.microsoft.com/office/drawing/2014/main" id="{6FB456D9-8F70-8211-7B46-7FEBBEC022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36685" y="5867201"/>
            <a:ext cx="509108" cy="944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'Longhi Oil filled Radiator Heater, 1500W Electric Space Heater for indoor use, portable room heater, Energy Saving, full room like office and bedroom with safety features, EW7707CM">
            <a:extLst>
              <a:ext uri="{FF2B5EF4-FFF2-40B4-BE49-F238E27FC236}">
                <a16:creationId xmlns:a16="http://schemas.microsoft.com/office/drawing/2014/main" id="{19D2CC3F-C569-A51C-18B2-05F76A798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1341" y="4536210"/>
            <a:ext cx="679796" cy="120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IWOTOWOW Portable Electric Shoes Boots Dryer Warmer Adjustable Foldable Rack">
            <a:extLst>
              <a:ext uri="{FF2B5EF4-FFF2-40B4-BE49-F238E27FC236}">
                <a16:creationId xmlns:a16="http://schemas.microsoft.com/office/drawing/2014/main" id="{EE87EB90-301D-5B90-F061-40AB15051A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8587" y="2989685"/>
            <a:ext cx="1113907" cy="142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00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4E05B1-D1D3-3C74-6CC1-0FC68B66402A}"/>
              </a:ext>
            </a:extLst>
          </p:cNvPr>
          <p:cNvSpPr txBox="1"/>
          <p:nvPr/>
        </p:nvSpPr>
        <p:spPr>
          <a:xfrm>
            <a:off x="5234534" y="3583016"/>
            <a:ext cx="197133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Calculator:</a:t>
            </a:r>
          </a:p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err="1">
                <a:hlinkClick r:id="rId2"/>
              </a:rPr>
              <a:t>www.mathsisfun.com</a:t>
            </a:r>
            <a:r>
              <a:rPr lang="en-US" sz="1100" dirty="0">
                <a:hlinkClick r:id="rId2"/>
              </a:rPr>
              <a:t>/geometry/cylinder-horizontal-</a:t>
            </a:r>
            <a:r>
              <a:rPr lang="en-US" sz="1100" dirty="0" err="1">
                <a:hlinkClick r:id="rId2"/>
              </a:rPr>
              <a:t>volume.html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1890E-ACE8-D2D3-FCB4-F5CFADB82FD7}"/>
              </a:ext>
            </a:extLst>
          </p:cNvPr>
          <p:cNvSpPr txBox="1"/>
          <p:nvPr/>
        </p:nvSpPr>
        <p:spPr>
          <a:xfrm>
            <a:off x="0" y="0"/>
            <a:ext cx="221351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Oil Tank </a:t>
            </a:r>
            <a:br>
              <a:rPr lang="en-US" sz="2800" b="1" dirty="0"/>
            </a:br>
            <a:r>
              <a:rPr lang="en-US" b="1" dirty="0"/>
              <a:t>48" diameter, 550 gal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3474A-43EA-53F4-62FB-95E2D1F2AA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9869" y="4488813"/>
            <a:ext cx="2080665" cy="997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AF0B40-7A04-ABA7-A078-F096F1D3214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8172" y="5801411"/>
            <a:ext cx="4576809" cy="492007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DCBC3DE-AEB8-1D2E-DB14-DFB49B11B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693489"/>
              </p:ext>
            </p:extLst>
          </p:nvPr>
        </p:nvGraphicFramePr>
        <p:xfrm>
          <a:off x="8080513" y="79966"/>
          <a:ext cx="4034645" cy="5406426"/>
        </p:xfrm>
        <a:graphic>
          <a:graphicData uri="http://schemas.openxmlformats.org/drawingml/2006/table">
            <a:tbl>
              <a:tblPr/>
              <a:tblGrid>
                <a:gridCol w="540253">
                  <a:extLst>
                    <a:ext uri="{9D8B030D-6E8A-4147-A177-3AD203B41FA5}">
                      <a16:colId xmlns:a16="http://schemas.microsoft.com/office/drawing/2014/main" val="1629085675"/>
                    </a:ext>
                  </a:extLst>
                </a:gridCol>
                <a:gridCol w="735662">
                  <a:extLst>
                    <a:ext uri="{9D8B030D-6E8A-4147-A177-3AD203B41FA5}">
                      <a16:colId xmlns:a16="http://schemas.microsoft.com/office/drawing/2014/main" val="728063579"/>
                    </a:ext>
                  </a:extLst>
                </a:gridCol>
                <a:gridCol w="344840">
                  <a:extLst>
                    <a:ext uri="{9D8B030D-6E8A-4147-A177-3AD203B41FA5}">
                      <a16:colId xmlns:a16="http://schemas.microsoft.com/office/drawing/2014/main" val="577979000"/>
                    </a:ext>
                  </a:extLst>
                </a:gridCol>
                <a:gridCol w="459788">
                  <a:extLst>
                    <a:ext uri="{9D8B030D-6E8A-4147-A177-3AD203B41FA5}">
                      <a16:colId xmlns:a16="http://schemas.microsoft.com/office/drawing/2014/main" val="415530821"/>
                    </a:ext>
                  </a:extLst>
                </a:gridCol>
                <a:gridCol w="540253">
                  <a:extLst>
                    <a:ext uri="{9D8B030D-6E8A-4147-A177-3AD203B41FA5}">
                      <a16:colId xmlns:a16="http://schemas.microsoft.com/office/drawing/2014/main" val="4193150815"/>
                    </a:ext>
                  </a:extLst>
                </a:gridCol>
                <a:gridCol w="597725">
                  <a:extLst>
                    <a:ext uri="{9D8B030D-6E8A-4147-A177-3AD203B41FA5}">
                      <a16:colId xmlns:a16="http://schemas.microsoft.com/office/drawing/2014/main" val="2329286384"/>
                    </a:ext>
                  </a:extLst>
                </a:gridCol>
                <a:gridCol w="390820">
                  <a:extLst>
                    <a:ext uri="{9D8B030D-6E8A-4147-A177-3AD203B41FA5}">
                      <a16:colId xmlns:a16="http://schemas.microsoft.com/office/drawing/2014/main" val="4271786362"/>
                    </a:ext>
                  </a:extLst>
                </a:gridCol>
                <a:gridCol w="425304">
                  <a:extLst>
                    <a:ext uri="{9D8B030D-6E8A-4147-A177-3AD203B41FA5}">
                      <a16:colId xmlns:a16="http://schemas.microsoft.com/office/drawing/2014/main" val="1217790681"/>
                    </a:ext>
                  </a:extLst>
                </a:gridCol>
              </a:tblGrid>
              <a:tr h="3115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inch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gals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inch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gals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4849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75806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734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01667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149776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79026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362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78433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376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182816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425900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71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35465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673854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95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6815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108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3/4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0947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dirty="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455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10237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467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463987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479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397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2709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174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500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25243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188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0.88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7/8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510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7349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203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950645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528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48385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536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17933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5752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703690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275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1.00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"1"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550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17702"/>
                  </a:ext>
                </a:extLst>
              </a:tr>
            </a:tbl>
          </a:graphicData>
        </a:graphic>
      </p:graphicFrame>
      <p:pic>
        <p:nvPicPr>
          <p:cNvPr id="2" name="Picture 1" descr="A picture containing indoor, dirty, kitchen appliance&#10;&#10;Description automatically generated">
            <a:extLst>
              <a:ext uri="{FF2B5EF4-FFF2-40B4-BE49-F238E27FC236}">
                <a16:creationId xmlns:a16="http://schemas.microsoft.com/office/drawing/2014/main" id="{4806EC39-920E-2707-D2A6-3B55A6044D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30937" y="523592"/>
            <a:ext cx="3076831" cy="3857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C3A42C-28EA-FF9E-0136-3C468E72A56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881" y="4068762"/>
            <a:ext cx="1050684" cy="2429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8DE13C-5950-CF49-53E3-E2D9903CA343}"/>
              </a:ext>
            </a:extLst>
          </p:cNvPr>
          <p:cNvSpPr txBox="1"/>
          <p:nvPr/>
        </p:nvSpPr>
        <p:spPr>
          <a:xfrm>
            <a:off x="2062343" y="5801411"/>
            <a:ext cx="18689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Krueger Sentry Therma Tank Gauge</a:t>
            </a:r>
          </a:p>
          <a:p>
            <a:r>
              <a:rPr lang="en-US" sz="1000" dirty="0">
                <a:hlinkClick r:id="rId7"/>
              </a:rPr>
              <a:t>https://</a:t>
            </a:r>
            <a:r>
              <a:rPr lang="en-US" sz="1000" dirty="0" err="1">
                <a:hlinkClick r:id="rId7"/>
              </a:rPr>
              <a:t>www.jmesales.com</a:t>
            </a:r>
            <a:r>
              <a:rPr lang="en-US" sz="1000" dirty="0">
                <a:hlinkClick r:id="rId7"/>
              </a:rPr>
              <a:t>/krueger-sentry-type-h-2-in-galvanized-therma-tank-gauge/</a:t>
            </a:r>
            <a:endParaRPr lang="en-US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8E931-021C-347B-970E-7EE3338C94D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42" y="4101599"/>
            <a:ext cx="1446709" cy="1631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DEDC02-E272-C9C2-2573-659456400A6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5627" y="198151"/>
            <a:ext cx="2382909" cy="30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4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070465-8795-8E8D-0B50-3446414507E6}"/>
              </a:ext>
            </a:extLst>
          </p:cNvPr>
          <p:cNvSpPr txBox="1"/>
          <p:nvPr/>
        </p:nvSpPr>
        <p:spPr>
          <a:xfrm>
            <a:off x="0" y="0"/>
            <a:ext cx="4974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Peerless Boiler WB-3 Series (WBV-110-WPD ?)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residential, oil-fired boilers</a:t>
            </a:r>
            <a:endParaRPr lang="en-US" b="1" dirty="0"/>
          </a:p>
        </p:txBody>
      </p:sp>
      <p:pic>
        <p:nvPicPr>
          <p:cNvPr id="4" name="Picture 3" descr="A picture containing device, dirty, miller, cluttered&#10;&#10;Description automatically generated">
            <a:extLst>
              <a:ext uri="{FF2B5EF4-FFF2-40B4-BE49-F238E27FC236}">
                <a16:creationId xmlns:a16="http://schemas.microsoft.com/office/drawing/2014/main" id="{961BFD51-4021-8E3B-7B7B-B3ADF40286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655983" y="2165555"/>
            <a:ext cx="5357191" cy="385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3F9B1-8BD9-D70B-20BA-D460D20D9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7201" y="85037"/>
            <a:ext cx="3781727" cy="1398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BEE45E-406C-9702-BB17-B3195EB79A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500" y="93012"/>
            <a:ext cx="3334700" cy="3589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41E1AC-444B-9876-F9EA-0859A35264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8969" y="4596545"/>
            <a:ext cx="1879231" cy="2104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61199B-1F88-0065-0F8F-2335FAEBB58F}"/>
              </a:ext>
            </a:extLst>
          </p:cNvPr>
          <p:cNvSpPr txBox="1"/>
          <p:nvPr/>
        </p:nvSpPr>
        <p:spPr>
          <a:xfrm>
            <a:off x="116102" y="601727"/>
            <a:ext cx="367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6"/>
              </a:rPr>
              <a:t>https://www.peerlessboilers.com</a:t>
            </a:r>
            <a:r>
              <a:rPr lang="en-US" sz="11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7"/>
              </a:rPr>
              <a:t>https://</a:t>
            </a:r>
            <a:r>
              <a:rPr lang="en-US" sz="1100" dirty="0" err="1">
                <a:hlinkClick r:id="rId7"/>
              </a:rPr>
              <a:t>www.peerlessboilers.com</a:t>
            </a:r>
            <a:r>
              <a:rPr lang="en-US" sz="1100" dirty="0">
                <a:hlinkClick r:id="rId7"/>
              </a:rPr>
              <a:t>/products/series-</a:t>
            </a:r>
            <a:r>
              <a:rPr lang="en-US" sz="1100" dirty="0" err="1">
                <a:hlinkClick r:id="rId7"/>
              </a:rPr>
              <a:t>wbv</a:t>
            </a:r>
            <a:r>
              <a:rPr lang="en-US" sz="1100" dirty="0">
                <a:hlinkClick r:id="rId7"/>
              </a:rPr>
              <a:t>/</a:t>
            </a:r>
            <a:r>
              <a:rPr lang="en-US" sz="11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8"/>
              </a:rPr>
              <a:t>https://</a:t>
            </a:r>
            <a:r>
              <a:rPr lang="en-US" sz="1100" dirty="0" err="1">
                <a:hlinkClick r:id="rId8"/>
              </a:rPr>
              <a:t>www.youtube.com</a:t>
            </a:r>
            <a:r>
              <a:rPr lang="en-US" sz="1100" dirty="0">
                <a:hlinkClick r:id="rId8"/>
              </a:rPr>
              <a:t>/</a:t>
            </a:r>
            <a:r>
              <a:rPr lang="en-US" sz="1100" dirty="0" err="1">
                <a:hlinkClick r:id="rId8"/>
              </a:rPr>
              <a:t>watch?v</a:t>
            </a:r>
            <a:r>
              <a:rPr lang="en-US" sz="1100" dirty="0">
                <a:hlinkClick r:id="rId8"/>
              </a:rPr>
              <a:t>=5GbXgEYw5TE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12-18 Gal of water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97784-4826-7124-7E36-1254E5D818DE}"/>
              </a:ext>
            </a:extLst>
          </p:cNvPr>
          <p:cNvSpPr txBox="1"/>
          <p:nvPr/>
        </p:nvSpPr>
        <p:spPr>
          <a:xfrm>
            <a:off x="3998724" y="2772719"/>
            <a:ext cx="1614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Honeywell boiler </a:t>
            </a:r>
            <a:r>
              <a:rPr lang="en-US" sz="1200" dirty="0" err="1"/>
              <a:t>aquastat</a:t>
            </a:r>
            <a:r>
              <a:rPr lang="en-US" sz="1200" dirty="0"/>
              <a:t> (thermostat)</a:t>
            </a:r>
          </a:p>
          <a:p>
            <a:r>
              <a:rPr lang="en-US" sz="1200" dirty="0"/>
              <a:t>Model L8124C1102</a:t>
            </a:r>
          </a:p>
          <a:p>
            <a:r>
              <a:rPr lang="en-US" sz="1200" dirty="0"/>
              <a:t>sends "more heat" signal to 7505 burner control unit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ADD781-EAD7-4496-89D1-1703C2863C71}"/>
              </a:ext>
            </a:extLst>
          </p:cNvPr>
          <p:cNvSpPr txBox="1"/>
          <p:nvPr/>
        </p:nvSpPr>
        <p:spPr>
          <a:xfrm>
            <a:off x="6966938" y="4943504"/>
            <a:ext cx="3125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Beckett </a:t>
            </a:r>
            <a:r>
              <a:rPr lang="en-US" sz="1200" dirty="0" err="1"/>
              <a:t>GeniSys</a:t>
            </a:r>
            <a:r>
              <a:rPr lang="en-US" sz="1200" dirty="0"/>
              <a:t>™ 7505 oil burner control </a:t>
            </a:r>
            <a:r>
              <a:rPr lang="en-US" sz="1200" dirty="0">
                <a:hlinkClick r:id="rId9"/>
              </a:rPr>
              <a:t>https://www.beckettcorp.com/product/genisys-7505-oil-burner-control/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used with a suitable cad cell flame sensor to control the oil burner motor, igniter, and optional solenoid valve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has 24 VAC thermostat terminals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can provide interrupted or intermittent duty ignition, and it has a 15 second lockout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3D31D-181B-5DC2-F5C0-60CC6F7698C4}"/>
              </a:ext>
            </a:extLst>
          </p:cNvPr>
          <p:cNvSpPr txBox="1"/>
          <p:nvPr/>
        </p:nvSpPr>
        <p:spPr>
          <a:xfrm>
            <a:off x="8033657" y="4516188"/>
            <a:ext cx="18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Specific model 7505A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EC3B41-13DA-CF7B-479F-5236CCD33E7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4370" y="1739498"/>
            <a:ext cx="1441173" cy="978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DEC992-7AAE-FD85-346F-0AA5C8C3029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369" y="4210493"/>
            <a:ext cx="2761626" cy="2562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C0D8E0-2E63-5307-A309-42E330F39880}"/>
              </a:ext>
            </a:extLst>
          </p:cNvPr>
          <p:cNvSpPr txBox="1"/>
          <p:nvPr/>
        </p:nvSpPr>
        <p:spPr>
          <a:xfrm>
            <a:off x="5518487" y="1532837"/>
            <a:ext cx="31820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Peerless Boiler WB-3 Series </a:t>
            </a:r>
          </a:p>
          <a:p>
            <a:r>
              <a:rPr lang="en-US" sz="1200" dirty="0"/>
              <a:t>Honeywell Boiler </a:t>
            </a:r>
            <a:r>
              <a:rPr lang="en-US" sz="1200" dirty="0" err="1"/>
              <a:t>Aquastat</a:t>
            </a:r>
            <a:r>
              <a:rPr lang="en-US" sz="1200" dirty="0"/>
              <a:t> Model L8124C1102</a:t>
            </a:r>
          </a:p>
          <a:p>
            <a:r>
              <a:rPr lang="en-US" sz="1200" dirty="0"/>
              <a:t>Becket AFG Oil Burner</a:t>
            </a:r>
          </a:p>
          <a:p>
            <a:r>
              <a:rPr lang="en-US" sz="1200" dirty="0"/>
              <a:t>Beckett </a:t>
            </a:r>
            <a:r>
              <a:rPr lang="en-US" sz="1200" dirty="0" err="1"/>
              <a:t>GeniSys</a:t>
            </a:r>
            <a:r>
              <a:rPr lang="en-US" sz="1200" dirty="0"/>
              <a:t>™ 7505A control unit</a:t>
            </a:r>
          </a:p>
          <a:p>
            <a:endParaRPr lang="en-US" sz="1200" dirty="0"/>
          </a:p>
          <a:p>
            <a:r>
              <a:rPr lang="en-US" sz="1200" dirty="0"/>
              <a:t>Allanson Oil Burner Ignition Transformer</a:t>
            </a:r>
            <a:br>
              <a:rPr lang="en-US" sz="1200" dirty="0"/>
            </a:br>
            <a:r>
              <a:rPr lang="en-US" sz="1200" dirty="0"/>
              <a:t> 2721-628g</a:t>
            </a:r>
          </a:p>
          <a:p>
            <a:endParaRPr lang="en-US" sz="1200" dirty="0"/>
          </a:p>
          <a:p>
            <a:r>
              <a:rPr lang="en-US" sz="1200" dirty="0"/>
              <a:t>Nozzle: "00085-80B1" or .85-80B</a:t>
            </a:r>
          </a:p>
          <a:p>
            <a:r>
              <a:rPr lang="en-US" sz="1200" dirty="0"/>
              <a:t>0.85 - flow rate, 80 degrees spray angle, B - spray pattern (solid cone)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613C2-0D75-4AA8-D6CA-963E477C3D20}"/>
              </a:ext>
            </a:extLst>
          </p:cNvPr>
          <p:cNvSpPr txBox="1"/>
          <p:nvPr/>
        </p:nvSpPr>
        <p:spPr>
          <a:xfrm>
            <a:off x="9163387" y="3690295"/>
            <a:ext cx="2546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Becket AFG Oil Burner</a:t>
            </a:r>
          </a:p>
          <a:p>
            <a:r>
              <a:rPr lang="en-US" sz="1200" dirty="0"/>
              <a:t>Beckett </a:t>
            </a:r>
            <a:r>
              <a:rPr lang="en-US" sz="1200" dirty="0" err="1"/>
              <a:t>GeniSys</a:t>
            </a:r>
            <a:r>
              <a:rPr lang="en-US" sz="1200" dirty="0"/>
              <a:t>™ 7505A control unit</a:t>
            </a:r>
          </a:p>
        </p:txBody>
      </p:sp>
    </p:spTree>
    <p:extLst>
      <p:ext uri="{BB962C8B-B14F-4D97-AF65-F5344CB8AC3E}">
        <p14:creationId xmlns:p14="http://schemas.microsoft.com/office/powerpoint/2010/main" val="334856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4AE441-BFEF-F220-CAC7-D27430C3F116}"/>
              </a:ext>
            </a:extLst>
          </p:cNvPr>
          <p:cNvSpPr txBox="1"/>
          <p:nvPr/>
        </p:nvSpPr>
        <p:spPr>
          <a:xfrm>
            <a:off x="152400" y="9906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E6FE0-5AEB-C665-309D-6FCA2450C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848" y="71628"/>
            <a:ext cx="5943600" cy="4754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8BCAA-E862-8586-60B7-78BFD939EB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540" y="78057"/>
            <a:ext cx="5079158" cy="5542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96587-6C3F-D106-1BDC-1369940C4F32}"/>
              </a:ext>
            </a:extLst>
          </p:cNvPr>
          <p:cNvSpPr txBox="1"/>
          <p:nvPr/>
        </p:nvSpPr>
        <p:spPr>
          <a:xfrm>
            <a:off x="152400" y="4935679"/>
            <a:ext cx="466615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https://www.peerlessboilers.com</a:t>
            </a:r>
            <a:r>
              <a:rPr lang="en-US" sz="14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https://www.peerlessboilers.com/products/series-wbv/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r>
              <a:rPr lang="en-US" sz="1400" dirty="0"/>
              <a:t>Water Pressure in kitchen sink – 40-60 PSI</a:t>
            </a:r>
          </a:p>
          <a:p>
            <a:r>
              <a:rPr lang="en-US" sz="1400" dirty="0"/>
              <a:t>Water Pressure in house heating should be low (15 psi ?)</a:t>
            </a:r>
          </a:p>
          <a:p>
            <a:r>
              <a:rPr lang="en-US" sz="1400" dirty="0"/>
              <a:t>Test – time to fill a 5 Gal bucket </a:t>
            </a:r>
          </a:p>
          <a:p>
            <a:r>
              <a:rPr lang="en-US" sz="1400" dirty="0"/>
              <a:t>(20 sec – excellent, 60 sec – fine)</a:t>
            </a:r>
          </a:p>
        </p:txBody>
      </p:sp>
    </p:spTree>
    <p:extLst>
      <p:ext uri="{BB962C8B-B14F-4D97-AF65-F5344CB8AC3E}">
        <p14:creationId xmlns:p14="http://schemas.microsoft.com/office/powerpoint/2010/main" val="276860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0" y="0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(Re) Starting  Boiler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BAFE0-6A0F-1C80-0404-7B2AB38470FC}"/>
              </a:ext>
            </a:extLst>
          </p:cNvPr>
          <p:cNvSpPr txBox="1"/>
          <p:nvPr/>
        </p:nvSpPr>
        <p:spPr>
          <a:xfrm>
            <a:off x="7806496" y="2415356"/>
            <a:ext cx="421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</a:rPr>
              <a:t>How to Replace An Oil Filter For Your Oil Fired Boiler Or Furnace</a:t>
            </a:r>
            <a:endParaRPr lang="en-US" sz="1200" dirty="0"/>
          </a:p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www.youtube.com</a:t>
            </a:r>
            <a:r>
              <a:rPr lang="en-US" sz="1200" dirty="0">
                <a:hlinkClick r:id="rId2"/>
              </a:rPr>
              <a:t>/</a:t>
            </a:r>
            <a:r>
              <a:rPr lang="en-US" sz="1200" dirty="0" err="1">
                <a:hlinkClick r:id="rId2"/>
              </a:rPr>
              <a:t>watch?v</a:t>
            </a:r>
            <a:r>
              <a:rPr lang="en-US" sz="1200" dirty="0">
                <a:hlinkClick r:id="rId2"/>
              </a:rPr>
              <a:t>=yx9g9P_z5So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EA6FA-E635-4BC5-902B-B16E3EB7FB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5727" y="139493"/>
            <a:ext cx="3808845" cy="2180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4664D4-F257-2C4B-FC08-E3B265567EA0}"/>
              </a:ext>
            </a:extLst>
          </p:cNvPr>
          <p:cNvSpPr txBox="1"/>
          <p:nvPr/>
        </p:nvSpPr>
        <p:spPr>
          <a:xfrm>
            <a:off x="7548475" y="6015090"/>
            <a:ext cx="464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</a:rPr>
              <a:t>How To Restart An Oil Furnace | Hard Lockout and Bleeding Fuel Lines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https://</a:t>
            </a:r>
            <a:r>
              <a:rPr lang="en-US" sz="1200" i="0" dirty="0" err="1">
                <a:solidFill>
                  <a:srgbClr val="0F0F0F"/>
                </a:solidFill>
                <a:effectLst/>
                <a:hlinkClick r:id="rId4"/>
              </a:rPr>
              <a:t>www.youtube.com</a:t>
            </a:r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/</a:t>
            </a:r>
            <a:r>
              <a:rPr lang="en-US" sz="1200" i="0" dirty="0" err="1">
                <a:solidFill>
                  <a:srgbClr val="0F0F0F"/>
                </a:solidFill>
                <a:effectLst/>
                <a:hlinkClick r:id="rId4"/>
              </a:rPr>
              <a:t>watch?v</a:t>
            </a:r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=TUKQ02AVtz0</a:t>
            </a:r>
            <a:endParaRPr lang="en-US" sz="1200" i="0" dirty="0">
              <a:solidFill>
                <a:srgbClr val="0F0F0F"/>
              </a:solid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74358D-06EE-79D7-8C5C-8641133827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4344" y="3674953"/>
            <a:ext cx="3790229" cy="2217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9325B3-4050-8AA7-2937-69AA9F8061E2}"/>
              </a:ext>
            </a:extLst>
          </p:cNvPr>
          <p:cNvSpPr txBox="1"/>
          <p:nvPr/>
        </p:nvSpPr>
        <p:spPr>
          <a:xfrm>
            <a:off x="142820" y="562656"/>
            <a:ext cx="37902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Oil Heat Boilers - How it works - the Basics</a:t>
            </a:r>
            <a:endParaRPr lang="en-US" sz="1200" i="0" dirty="0">
              <a:solidFill>
                <a:srgbClr val="0F0F0F"/>
              </a:solidFill>
              <a:effectLst/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6"/>
              </a:rPr>
              <a:t>https://www.youtube.com/watch?v=5GbXgEYw5TE</a:t>
            </a:r>
            <a:endParaRPr lang="en-US" sz="1200" dirty="0">
              <a:solidFill>
                <a:srgbClr val="0F0F0F"/>
              </a:solidFill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</a:rPr>
              <a:t>Oil Heat Boilers - How it works - Understand the Basics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6"/>
              </a:rPr>
              <a:t>https://www.youtube.com/watch?v=5GbXgEYw5TE</a:t>
            </a:r>
            <a:endParaRPr lang="en-US" sz="1200" dirty="0">
              <a:solidFill>
                <a:srgbClr val="0F0F0F"/>
              </a:solidFill>
            </a:endParaRPr>
          </a:p>
          <a:p>
            <a:r>
              <a:rPr lang="en-US" sz="1200" dirty="0">
                <a:solidFill>
                  <a:srgbClr val="0F0F0F"/>
                </a:solidFill>
              </a:rPr>
              <a:t>How To Prime and Restart an Oil Heater After Oil Is Empty</a:t>
            </a:r>
          </a:p>
          <a:p>
            <a:r>
              <a:rPr lang="en-US" sz="1200" dirty="0">
                <a:hlinkClick r:id="rId7"/>
              </a:rPr>
              <a:t>https://www.youtube.com/watch?v=YMvrSXqZdiQ</a:t>
            </a:r>
            <a:endParaRPr lang="en-US" sz="1200" dirty="0"/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to bleed oil burner, restart, re-light the furnace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https://www.youtube.com/watch?v=gZcPUH83S10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Plugged Oil Line to Boiler Furnace and Filter Change DIY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https://www.youtube.com/watch?v=tj_3pXc2rZM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How to bleed the oil furnace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https://www.youtube.com/watch?v=DFY10lAQM28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Oil furnace troubleshoot part 4 no oil to burner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https://www.youtube.com/watch?v=NT6mMApZES0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Setting electrodes and replacing nozzle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https://www.youtube.com/watch?v=N6i2x08oI4o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Common Burner Issues and How to Fix Them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https://www.youtube.com/watch?v=svP6khjS1xQ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C7354-73AD-A678-7127-003A6BC6C112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682" y="316160"/>
            <a:ext cx="2207916" cy="1904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D77CAB-9D16-0127-2A2E-CDC0478377B1}"/>
              </a:ext>
            </a:extLst>
          </p:cNvPr>
          <p:cNvSpPr txBox="1"/>
          <p:nvPr/>
        </p:nvSpPr>
        <p:spPr>
          <a:xfrm>
            <a:off x="3848107" y="2535672"/>
            <a:ext cx="4213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1A-25A filter housing – older model (that we have).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1A-25B – newer model, has epoxy coating on the inside of the housing to prevent corrosion caused by contaminants in the oil.</a:t>
            </a:r>
          </a:p>
          <a:p>
            <a:r>
              <a:rPr lang="en-US" sz="120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S264 – yet another compatible cartridge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All above housings use the same filters/cartridges.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General </a:t>
            </a:r>
            <a:r>
              <a:rPr lang="en-US" sz="1200" i="0" dirty="0">
                <a:solidFill>
                  <a:srgbClr val="34343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1A-30. Search for "</a:t>
            </a:r>
            <a:r>
              <a:rPr lang="en-US" sz="1200" b="0" i="0" dirty="0">
                <a:solidFill>
                  <a:srgbClr val="0F1111"/>
                </a:solidFill>
                <a:effectLst/>
                <a:latin typeface="Amazon Ember"/>
              </a:rPr>
              <a:t>Replacement for 1a-30 Fuel Oil Heat Filters Cartridge" on amazon, etc.</a:t>
            </a:r>
          </a:p>
          <a:p>
            <a:r>
              <a:rPr lang="en-US" sz="1200" dirty="0">
                <a:solidFill>
                  <a:srgbClr val="0F1111"/>
                </a:solidFill>
                <a:latin typeface="Amazon Ember"/>
              </a:rPr>
              <a:t>Typically </a:t>
            </a:r>
            <a:r>
              <a:rPr lang="en-US" sz="1200" b="0" i="0" dirty="0">
                <a:solidFill>
                  <a:srgbClr val="0F1111"/>
                </a:solidFill>
                <a:effectLst/>
                <a:latin typeface="Amazon Ember"/>
              </a:rPr>
              <a:t>10-micron Wool Felt Filters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0CEF90-6507-3ED2-105C-B0E807191946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7526" y="5199868"/>
            <a:ext cx="1059114" cy="138499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FA59EE-F0D2-309D-298B-FB1B0CC04E4F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280" y="4783659"/>
            <a:ext cx="2155208" cy="169769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26" name="Picture 2" descr="Mitco 264F, 264F">
            <a:extLst>
              <a:ext uri="{FF2B5EF4-FFF2-40B4-BE49-F238E27FC236}">
                <a16:creationId xmlns:a16="http://schemas.microsoft.com/office/drawing/2014/main" id="{5AE7D580-7C56-3060-1A7B-C9DE2753A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1884" y="196114"/>
            <a:ext cx="1394611" cy="21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AB4702-22DE-89D0-7341-00B4094EF324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1" y="5237518"/>
            <a:ext cx="1752315" cy="121107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77AC8-8140-CD74-C091-A66A22E3A1BA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20" y="5248373"/>
            <a:ext cx="1462678" cy="128798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5608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75ED3-23A1-3666-7C18-3AFFFDE71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018ABB-9321-2163-9474-B9BE6541C55C}"/>
              </a:ext>
            </a:extLst>
          </p:cNvPr>
          <p:cNvSpPr txBox="1"/>
          <p:nvPr/>
        </p:nvSpPr>
        <p:spPr>
          <a:xfrm>
            <a:off x="0" y="0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Replacing Nozzle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940C3-0B71-EA1E-28F4-62A2A43931CC}"/>
              </a:ext>
            </a:extLst>
          </p:cNvPr>
          <p:cNvSpPr txBox="1"/>
          <p:nvPr/>
        </p:nvSpPr>
        <p:spPr>
          <a:xfrm>
            <a:off x="100891" y="523220"/>
            <a:ext cx="41643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=dCtwGjH8gcw</a:t>
            </a:r>
          </a:p>
          <a:p>
            <a:r>
              <a:rPr lang="en-US" sz="1400" dirty="0"/>
              <a:t>shut-off electrical switch for the boiler</a:t>
            </a:r>
          </a:p>
          <a:p>
            <a:r>
              <a:rPr lang="en-US" sz="1400" dirty="0"/>
              <a:t>shut the oil line off</a:t>
            </a:r>
          </a:p>
          <a:p>
            <a:r>
              <a:rPr lang="en-US" sz="1400" dirty="0"/>
              <a:t>unscrew 2 screws and pivot black transformer box </a:t>
            </a:r>
          </a:p>
          <a:p>
            <a:r>
              <a:rPr lang="en-US" sz="1400" dirty="0"/>
              <a:t>disconnect oil metal tube</a:t>
            </a:r>
          </a:p>
          <a:p>
            <a:r>
              <a:rPr lang="en-US" sz="1400" dirty="0"/>
              <a:t>take out  electrodes' assembly (careful not to spill oil)</a:t>
            </a:r>
          </a:p>
          <a:p>
            <a:r>
              <a:rPr lang="en-US" sz="1400" dirty="0"/>
              <a:t>degrease everything</a:t>
            </a:r>
          </a:p>
          <a:p>
            <a:r>
              <a:rPr lang="en-US" sz="1400" dirty="0"/>
              <a:t>unscrew – and change the nozzle</a:t>
            </a:r>
          </a:p>
          <a:p>
            <a:r>
              <a:rPr lang="en-US" sz="1400" dirty="0"/>
              <a:t>position tips of electrodes properly</a:t>
            </a:r>
          </a:p>
          <a:p>
            <a:r>
              <a:rPr lang="en-US" sz="1400" dirty="0"/>
              <a:t>assemble back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EE5E7-1FFB-6A2A-1DBA-EB4FA2FF93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277" y="147310"/>
            <a:ext cx="4164330" cy="2495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AF13A-68D3-BF77-50A5-7C088A8923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277" y="2713324"/>
            <a:ext cx="4164330" cy="2495928"/>
          </a:xfrm>
          <a:prstGeom prst="rect">
            <a:avLst/>
          </a:prstGeom>
        </p:spPr>
      </p:pic>
      <p:pic>
        <p:nvPicPr>
          <p:cNvPr id="9" name="Picture 8" descr="A screenshot of a diagram&#10;&#10;AI-generated content may be incorrect.">
            <a:extLst>
              <a:ext uri="{FF2B5EF4-FFF2-40B4-BE49-F238E27FC236}">
                <a16:creationId xmlns:a16="http://schemas.microsoft.com/office/drawing/2014/main" id="{8DD06248-B282-DEEB-2E9D-FB3A220D2C5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90" y="2904047"/>
            <a:ext cx="4164329" cy="3001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BA6FDE-032A-4BC0-EAE1-945E80F78178}"/>
              </a:ext>
            </a:extLst>
          </p:cNvPr>
          <p:cNvSpPr txBox="1"/>
          <p:nvPr/>
        </p:nvSpPr>
        <p:spPr>
          <a:xfrm>
            <a:off x="8751975" y="101278"/>
            <a:ext cx="335858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Nozzle: </a:t>
            </a:r>
            <a:r>
              <a:rPr lang="en-US" sz="1400" b="0" i="0" dirty="0">
                <a:effectLst/>
                <a:latin typeface="fkGroteskNeue"/>
              </a:rPr>
              <a:t>"00085-80B1" </a:t>
            </a:r>
            <a:r>
              <a:rPr lang="en-US" sz="1400" dirty="0">
                <a:latin typeface="fkGroteskNeue"/>
              </a:rPr>
              <a:t>or .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Amazon Ember"/>
              </a:rPr>
              <a:t>85-80B</a:t>
            </a:r>
            <a:endParaRPr lang="en-US" sz="1400" b="0" i="0" dirty="0">
              <a:effectLst/>
              <a:latin typeface="fkGroteskNeue"/>
            </a:endParaRPr>
          </a:p>
          <a:p>
            <a:pPr marL="115888" indent="-106363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0.85 - flow rate (in gal/</a:t>
            </a:r>
            <a:r>
              <a:rPr lang="en-US" sz="1400" b="0" i="0" dirty="0" err="1">
                <a:effectLst/>
                <a:latin typeface="fkGroteskNeue"/>
              </a:rPr>
              <a:t>hr</a:t>
            </a:r>
            <a:r>
              <a:rPr lang="en-US" sz="1400" b="0" i="0" dirty="0">
                <a:effectLst/>
                <a:latin typeface="fkGroteskNeue"/>
              </a:rPr>
              <a:t> at 100PSI)</a:t>
            </a:r>
            <a:endParaRPr lang="en-US" sz="1400" dirty="0">
              <a:latin typeface="fkGroteskNeue"/>
            </a:endParaRPr>
          </a:p>
          <a:p>
            <a:pPr marL="115888" indent="-106363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80 - spray angle of the nozzle (degrees)</a:t>
            </a:r>
          </a:p>
          <a:p>
            <a:pPr marL="115888" indent="-106363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B - spray pattern (solid cone)</a:t>
            </a:r>
            <a:endParaRPr lang="en-US" sz="1400" dirty="0">
              <a:latin typeface="fkGroteskNeue"/>
            </a:endParaRPr>
          </a:p>
          <a:p>
            <a:pPr algn="l"/>
            <a:r>
              <a:rPr lang="en-US" sz="900" b="0" i="0" dirty="0">
                <a:effectLst/>
                <a:latin typeface="fkGroteskNeue"/>
                <a:hlinkClick r:id="rId5"/>
              </a:rPr>
              <a:t>https://</a:t>
            </a:r>
            <a:r>
              <a:rPr lang="en-US" sz="900" b="0" i="0" dirty="0" err="1">
                <a:effectLst/>
                <a:latin typeface="fkGroteskNeue"/>
                <a:hlinkClick r:id="rId5"/>
              </a:rPr>
              <a:t>www.amazon.com</a:t>
            </a:r>
            <a:r>
              <a:rPr lang="en-US" sz="900" b="0" i="0" dirty="0">
                <a:effectLst/>
                <a:latin typeface="fkGroteskNeue"/>
                <a:hlinkClick r:id="rId5"/>
              </a:rPr>
              <a:t>/</a:t>
            </a:r>
            <a:r>
              <a:rPr lang="en-US" sz="900" b="0" i="0" dirty="0" err="1">
                <a:effectLst/>
                <a:latin typeface="fkGroteskNeue"/>
                <a:hlinkClick r:id="rId5"/>
              </a:rPr>
              <a:t>gp</a:t>
            </a:r>
            <a:r>
              <a:rPr lang="en-US" sz="900" b="0" i="0" dirty="0">
                <a:effectLst/>
                <a:latin typeface="fkGroteskNeue"/>
                <a:hlinkClick r:id="rId5"/>
              </a:rPr>
              <a:t>/product/B000VB6C5K/</a:t>
            </a:r>
            <a:endParaRPr lang="en-US" sz="900" b="0" i="0" dirty="0">
              <a:effectLst/>
              <a:latin typeface="fkGrotesk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31E754-3EF6-97AA-CD37-63A791406DC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7583" y="1151904"/>
            <a:ext cx="1257302" cy="20702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190438E-B91C-E372-9CB0-A3EBB43F3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832" y="338978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DC1309-4F34-482A-4F18-5C61784DCC26}"/>
              </a:ext>
            </a:extLst>
          </p:cNvPr>
          <p:cNvSpPr txBox="1"/>
          <p:nvPr/>
        </p:nvSpPr>
        <p:spPr>
          <a:xfrm>
            <a:off x="9853815" y="3611023"/>
            <a:ext cx="225711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fkGroteskNeue"/>
              </a:rPr>
              <a:t>Honeywell 120320 Cad Cell</a:t>
            </a:r>
          </a:p>
          <a:p>
            <a:r>
              <a:rPr lang="en-US" sz="900" b="0" i="0" dirty="0">
                <a:effectLst/>
                <a:latin typeface="fkGroteskNeue"/>
                <a:hlinkClick r:id="rId8"/>
              </a:rPr>
              <a:t>https://</a:t>
            </a:r>
            <a:r>
              <a:rPr lang="en-US" sz="900" b="0" i="0" dirty="0" err="1">
                <a:effectLst/>
                <a:latin typeface="fkGroteskNeue"/>
                <a:hlinkClick r:id="rId8"/>
              </a:rPr>
              <a:t>www.amazon.com</a:t>
            </a:r>
            <a:r>
              <a:rPr lang="en-US" sz="900" b="0" i="0" dirty="0">
                <a:effectLst/>
                <a:latin typeface="fkGroteskNeue"/>
                <a:hlinkClick r:id="rId8"/>
              </a:rPr>
              <a:t>/</a:t>
            </a:r>
            <a:r>
              <a:rPr lang="en-US" sz="900" b="0" i="0" dirty="0" err="1">
                <a:effectLst/>
                <a:latin typeface="fkGroteskNeue"/>
                <a:hlinkClick r:id="rId8"/>
              </a:rPr>
              <a:t>gp</a:t>
            </a:r>
            <a:r>
              <a:rPr lang="en-US" sz="900" b="0" i="0" dirty="0">
                <a:effectLst/>
                <a:latin typeface="fkGroteskNeue"/>
                <a:hlinkClick r:id="rId8"/>
              </a:rPr>
              <a:t>/product/B004P646DC/</a:t>
            </a:r>
            <a:r>
              <a:rPr lang="en-US" sz="1400" dirty="0">
                <a:latin typeface="fkGroteskNeue"/>
              </a:rPr>
              <a:t> </a:t>
            </a:r>
            <a:endParaRPr lang="en-US" sz="1400" b="0" i="0" dirty="0">
              <a:effectLst/>
              <a:latin typeface="fkGroteskNeu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33BFDB-95DF-5AC8-43EE-DA61B2C50E4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4220" y="1181472"/>
            <a:ext cx="1092686" cy="2040645"/>
          </a:xfrm>
          <a:prstGeom prst="rect">
            <a:avLst/>
          </a:prstGeom>
        </p:spPr>
      </p:pic>
      <p:pic>
        <p:nvPicPr>
          <p:cNvPr id="4" name="Picture 2" descr="Allanson Oil Burner Ignition Transformer 2721-628g">
            <a:extLst>
              <a:ext uri="{FF2B5EF4-FFF2-40B4-BE49-F238E27FC236}">
                <a16:creationId xmlns:a16="http://schemas.microsoft.com/office/drawing/2014/main" id="{5D8D8B25-FADE-159C-C49B-E5424C819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1427" y="4591446"/>
            <a:ext cx="1555089" cy="136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66FD82-E292-3A5B-2250-EBA2571F9145}"/>
              </a:ext>
            </a:extLst>
          </p:cNvPr>
          <p:cNvSpPr txBox="1"/>
          <p:nvPr/>
        </p:nvSpPr>
        <p:spPr>
          <a:xfrm>
            <a:off x="9839561" y="5209252"/>
            <a:ext cx="225711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0F1111"/>
                </a:solidFill>
                <a:effectLst/>
                <a:latin typeface="Amazon Ember"/>
              </a:rPr>
              <a:t>Allanson Oil Burner Ignition Transformer 2721-628g</a:t>
            </a:r>
            <a:endParaRPr lang="en-US" sz="1400" b="0" i="0" dirty="0">
              <a:effectLst/>
              <a:latin typeface="fkGroteskNeue"/>
            </a:endParaRPr>
          </a:p>
          <a:p>
            <a:r>
              <a:rPr lang="en-US" sz="900" b="0" i="0" dirty="0">
                <a:effectLst/>
                <a:latin typeface="fkGroteskNeue"/>
                <a:hlinkClick r:id="rId11"/>
              </a:rPr>
              <a:t>https://</a:t>
            </a:r>
            <a:r>
              <a:rPr lang="en-US" sz="900" b="0" i="0" dirty="0" err="1">
                <a:effectLst/>
                <a:latin typeface="fkGroteskNeue"/>
                <a:hlinkClick r:id="rId11"/>
              </a:rPr>
              <a:t>www.amazon.com</a:t>
            </a:r>
            <a:r>
              <a:rPr lang="en-US" sz="900" b="0" i="0" dirty="0">
                <a:effectLst/>
                <a:latin typeface="fkGroteskNeue"/>
                <a:hlinkClick r:id="rId11"/>
              </a:rPr>
              <a:t>/</a:t>
            </a:r>
            <a:r>
              <a:rPr lang="en-US" sz="900" b="0" i="0" dirty="0" err="1">
                <a:effectLst/>
                <a:latin typeface="fkGroteskNeue"/>
                <a:hlinkClick r:id="rId11"/>
              </a:rPr>
              <a:t>dp</a:t>
            </a:r>
            <a:r>
              <a:rPr lang="en-US" sz="900" b="0" i="0" dirty="0">
                <a:effectLst/>
                <a:latin typeface="fkGroteskNeue"/>
                <a:hlinkClick r:id="rId11"/>
              </a:rPr>
              <a:t>/B082J42D88/</a:t>
            </a:r>
            <a:endParaRPr lang="en-US" sz="1400" b="0" i="0" dirty="0">
              <a:effectLst/>
              <a:latin typeface="fkGrotesk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CA5587-23D1-D62A-996A-7B99B622546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039" y="5380469"/>
            <a:ext cx="1880846" cy="13302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102DEA-A23E-DD09-EBCA-06E62618CF2A}"/>
              </a:ext>
            </a:extLst>
          </p:cNvPr>
          <p:cNvSpPr txBox="1"/>
          <p:nvPr/>
        </p:nvSpPr>
        <p:spPr>
          <a:xfrm>
            <a:off x="6196885" y="5774584"/>
            <a:ext cx="2555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eckett 51771u</a:t>
            </a:r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400" dirty="0" err="1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PowerLight</a:t>
            </a:r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Igniter</a:t>
            </a:r>
          </a:p>
          <a:p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(modern drop</a:t>
            </a:r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-in replacement for an ignition Transformer)</a:t>
            </a:r>
            <a:endParaRPr lang="en-US" sz="1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35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83288" y="1126359"/>
            <a:ext cx="43079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Google for:</a:t>
            </a:r>
          </a:p>
          <a:p>
            <a:r>
              <a:rPr lang="en-US" sz="1400" dirty="0" err="1"/>
              <a:t>Genisys</a:t>
            </a:r>
            <a:r>
              <a:rPr lang="en-US" sz="1400" dirty="0"/>
              <a:t> 7505 won't start after power outage</a:t>
            </a:r>
          </a:p>
          <a:p>
            <a:endParaRPr lang="en-US" sz="1400" dirty="0"/>
          </a:p>
          <a:p>
            <a:r>
              <a:rPr lang="en-US" sz="1400" dirty="0"/>
              <a:t>Video troubleshooting the 7505</a:t>
            </a:r>
          </a:p>
          <a:p>
            <a:r>
              <a:rPr lang="en-US" sz="1400" dirty="0"/>
              <a:t>..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www.youtube.com</a:t>
            </a:r>
            <a:r>
              <a:rPr lang="en-US" sz="1400" dirty="0">
                <a:hlinkClick r:id="rId2"/>
              </a:rPr>
              <a:t>/</a:t>
            </a:r>
            <a:r>
              <a:rPr lang="en-US" sz="1400" dirty="0" err="1">
                <a:hlinkClick r:id="rId2"/>
              </a:rPr>
              <a:t>watch?v</a:t>
            </a:r>
            <a:r>
              <a:rPr lang="en-US" sz="1400" dirty="0">
                <a:hlinkClick r:id="rId2"/>
              </a:rPr>
              <a:t>=Wd7vrkUDaz4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34772-4DEB-8B94-EBB9-1085F4051A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384" y="853885"/>
            <a:ext cx="1879231" cy="2104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DFAD3-0585-574B-7103-CFE5B2D8DC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301" y="848569"/>
            <a:ext cx="3619500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5EF694-94BF-68B8-9F75-42F66F75A4C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8" y="3413542"/>
            <a:ext cx="6012712" cy="3342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71962-2A19-077E-C34A-D6933E460260}"/>
              </a:ext>
            </a:extLst>
          </p:cNvPr>
          <p:cNvSpPr txBox="1"/>
          <p:nvPr/>
        </p:nvSpPr>
        <p:spPr>
          <a:xfrm>
            <a:off x="0" y="0"/>
            <a:ext cx="6624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Troubleshooting  Beckett Genisys 7505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0B81A-CE5A-82C1-7D2D-56C964B9663D}"/>
              </a:ext>
            </a:extLst>
          </p:cNvPr>
          <p:cNvSpPr txBox="1"/>
          <p:nvPr/>
        </p:nvSpPr>
        <p:spPr>
          <a:xfrm>
            <a:off x="7289061" y="5084617"/>
            <a:ext cx="3923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Checks for flame presence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Ignites – and checks that it is ignited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reacts to signal "more heat" to start/stop blower (and shut off the valve)</a:t>
            </a:r>
          </a:p>
        </p:txBody>
      </p:sp>
    </p:spTree>
    <p:extLst>
      <p:ext uri="{BB962C8B-B14F-4D97-AF65-F5344CB8AC3E}">
        <p14:creationId xmlns:p14="http://schemas.microsoft.com/office/powerpoint/2010/main" val="1641499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41322-212E-E2FA-9E13-34F0F83E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C905-956E-91F9-C3EC-198E068CE5E2}"/>
              </a:ext>
            </a:extLst>
          </p:cNvPr>
          <p:cNvSpPr txBox="1"/>
          <p:nvPr/>
        </p:nvSpPr>
        <p:spPr>
          <a:xfrm>
            <a:off x="194553" y="184826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Honeywell </a:t>
            </a:r>
            <a:r>
              <a:rPr lang="en-US" sz="2800" b="1" dirty="0" err="1"/>
              <a:t>Aquastat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4AA9E-1798-11D7-8A53-467197F64EF5}"/>
              </a:ext>
            </a:extLst>
          </p:cNvPr>
          <p:cNvSpPr txBox="1"/>
          <p:nvPr/>
        </p:nvSpPr>
        <p:spPr>
          <a:xfrm>
            <a:off x="120920" y="955773"/>
            <a:ext cx="258204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Honeywell Boiler 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Aquastat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 L8124C1102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B0203-1EE9-8B4A-29EA-4855835D4AB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4826"/>
            <a:ext cx="5880100" cy="370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3674A7-E3ED-005A-B093-B6FAEDA8F63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20" y="1574800"/>
            <a:ext cx="2747245" cy="1732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9D2274-8308-3EBF-8940-43EC905EEC5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20" y="3429000"/>
            <a:ext cx="2747245" cy="25110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40BB1C-0260-719E-D523-A4C935C36155}"/>
              </a:ext>
            </a:extLst>
          </p:cNvPr>
          <p:cNvSpPr txBox="1"/>
          <p:nvPr/>
        </p:nvSpPr>
        <p:spPr>
          <a:xfrm>
            <a:off x="3077959" y="4471330"/>
            <a:ext cx="4976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aquastat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has a temperature-sensing element.</a:t>
            </a:r>
          </a:p>
          <a:p>
            <a:pPr algn="l">
              <a:lnSpc>
                <a:spcPts val="1575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It has a 120V/24V AC transformer</a:t>
            </a:r>
          </a:p>
          <a:p>
            <a:pPr algn="l">
              <a:lnSpc>
                <a:spcPts val="1575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It has electronic relays for burner and "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circulator pump" circuits:</a:t>
            </a: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 Activate the burner to heat the water if T is too low</a:t>
            </a: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 Shut off the boiler at high water temp.</a:t>
            </a: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 Turn on the circulator pump when T is high enough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362258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41322-212E-E2FA-9E13-34F0F83E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C905-956E-91F9-C3EC-198E068CE5E2}"/>
              </a:ext>
            </a:extLst>
          </p:cNvPr>
          <p:cNvSpPr txBox="1"/>
          <p:nvPr/>
        </p:nvSpPr>
        <p:spPr>
          <a:xfrm>
            <a:off x="105653" y="29249"/>
            <a:ext cx="4567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Cleaning Hot Water Coil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40BB1C-0260-719E-D523-A4C935C36155}"/>
              </a:ext>
            </a:extLst>
          </p:cNvPr>
          <p:cNvSpPr txBox="1"/>
          <p:nvPr/>
        </p:nvSpPr>
        <p:spPr>
          <a:xfrm>
            <a:off x="207505" y="552469"/>
            <a:ext cx="5012195" cy="29649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Peerless Boiler WB-3 Series heats a tank of water on top of its furnace.</a:t>
            </a:r>
          </a:p>
          <a:p>
            <a:pPr marL="285750" indent="-285750" algn="l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Tap water is heated by passing through a coil inside this hot water tank: 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Tankless Coil 90534  (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approx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$600)</a:t>
            </a:r>
          </a:p>
          <a:p>
            <a:pPr marL="285750" indent="-285750" algn="l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you have low hot water pressure - the coil needs to be cleaned (every 6-12 months) by flushing it "in place" using a mix of water and cleaner (vinegar). </a:t>
            </a:r>
          </a:p>
          <a:p>
            <a:pPr marL="285750" indent="-285750" algn="l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There are convenient 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kits for doing this on amazon (bucket, hoses, pump):</a:t>
            </a:r>
          </a:p>
          <a:p>
            <a:pPr marL="285750" indent="-285750" algn="l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https://www.amazon.com/dp/B085BF89QJ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https://www.amazon.com/dp/B0C2PJSY8S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There are multiple videos on YouTube showing the process</a:t>
            </a:r>
          </a:p>
          <a:p>
            <a:pPr marL="285750" indent="-285750" algn="l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www.youtube.com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/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watch?v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=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jVMCLRqAJoc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https://www.youtube.com/watch?v=Raxo-PrlYvo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22061-E782-9164-5424-4C78CA9741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644415"/>
            <a:ext cx="3263900" cy="323635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B9D65B-4611-E160-089B-7F1BE9EDF84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3" y="4850654"/>
            <a:ext cx="3149600" cy="163560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26" name="Picture 2" descr="RectorSeal Calci-Free Tankless Water Heater Flush Kit 68711">
            <a:extLst>
              <a:ext uri="{FF2B5EF4-FFF2-40B4-BE49-F238E27FC236}">
                <a16:creationId xmlns:a16="http://schemas.microsoft.com/office/drawing/2014/main" id="{05A2A1C0-7755-B5D6-7A76-1859B845A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0750" y="4850654"/>
            <a:ext cx="2940408" cy="1635602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707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1899</TotalTime>
  <Words>3509</Words>
  <Application>Microsoft Macintosh PowerPoint</Application>
  <PresentationFormat>Widescreen</PresentationFormat>
  <Paragraphs>520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Amazon Ember</vt:lpstr>
      <vt:lpstr>Arial</vt:lpstr>
      <vt:lpstr>Calibri</vt:lpstr>
      <vt:lpstr>Calibri Light</vt:lpstr>
      <vt:lpstr>fkGroteskNeue</vt:lpstr>
      <vt:lpstr>Google Sans</vt:lpstr>
      <vt:lpstr>Helvetica Neue</vt:lpstr>
      <vt:lpstr>Roboto</vt:lpstr>
      <vt:lpstr>YouTube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 Selector</dc:creator>
  <cp:lastModifiedBy>Lev Selector</cp:lastModifiedBy>
  <cp:revision>92</cp:revision>
  <dcterms:created xsi:type="dcterms:W3CDTF">2022-06-02T16:58:09Z</dcterms:created>
  <dcterms:modified xsi:type="dcterms:W3CDTF">2025-11-16T23:50:56Z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f518368-b969-4042-91d9-8939bd921da2_Enabled">
    <vt:lpwstr>true</vt:lpwstr>
  </property>
  <property fmtid="{D5CDD505-2E9C-101B-9397-08002B2CF9AE}" pid="3" name="MSIP_Label_4f518368-b969-4042-91d9-8939bd921da2_SetDate">
    <vt:lpwstr>2022-06-02T16:58:10Z</vt:lpwstr>
  </property>
  <property fmtid="{D5CDD505-2E9C-101B-9397-08002B2CF9AE}" pid="4" name="MSIP_Label_4f518368-b969-4042-91d9-8939bd921da2_Method">
    <vt:lpwstr>Standard</vt:lpwstr>
  </property>
  <property fmtid="{D5CDD505-2E9C-101B-9397-08002B2CF9AE}" pid="5" name="MSIP_Label_4f518368-b969-4042-91d9-8939bd921da2_Name">
    <vt:lpwstr>General</vt:lpwstr>
  </property>
  <property fmtid="{D5CDD505-2E9C-101B-9397-08002B2CF9AE}" pid="6" name="MSIP_Label_4f518368-b969-4042-91d9-8939bd921da2_SiteId">
    <vt:lpwstr>116e9905-19fc-428e-93d4-bcaffb833597</vt:lpwstr>
  </property>
  <property fmtid="{D5CDD505-2E9C-101B-9397-08002B2CF9AE}" pid="7" name="MSIP_Label_4f518368-b969-4042-91d9-8939bd921da2_ActionId">
    <vt:lpwstr>93134c22-9ab4-41e7-a5b4-b1f73aac775b</vt:lpwstr>
  </property>
  <property fmtid="{D5CDD505-2E9C-101B-9397-08002B2CF9AE}" pid="8" name="MSIP_Label_4f518368-b969-4042-91d9-8939bd921da2_ContentBits">
    <vt:lpwstr>0</vt:lpwstr>
  </property>
</Properties>
</file>